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452" r:id="rId3"/>
    <p:sldId id="483" r:id="rId4"/>
    <p:sldId id="430" r:id="rId5"/>
    <p:sldId id="420" r:id="rId6"/>
    <p:sldId id="480" r:id="rId7"/>
    <p:sldId id="340" r:id="rId8"/>
    <p:sldId id="492" r:id="rId9"/>
    <p:sldId id="481" r:id="rId10"/>
    <p:sldId id="482" r:id="rId11"/>
    <p:sldId id="362" r:id="rId12"/>
    <p:sldId id="297" r:id="rId13"/>
    <p:sldId id="331" r:id="rId14"/>
    <p:sldId id="321" r:id="rId15"/>
    <p:sldId id="437" r:id="rId16"/>
    <p:sldId id="439" r:id="rId17"/>
    <p:sldId id="285" r:id="rId18"/>
    <p:sldId id="422" r:id="rId19"/>
    <p:sldId id="322" r:id="rId20"/>
    <p:sldId id="317" r:id="rId21"/>
    <p:sldId id="326" r:id="rId22"/>
    <p:sldId id="324" r:id="rId23"/>
    <p:sldId id="339" r:id="rId24"/>
    <p:sldId id="473" r:id="rId25"/>
    <p:sldId id="486" r:id="rId26"/>
    <p:sldId id="474" r:id="rId27"/>
    <p:sldId id="475" r:id="rId28"/>
    <p:sldId id="476" r:id="rId29"/>
    <p:sldId id="478" r:id="rId30"/>
    <p:sldId id="479" r:id="rId31"/>
    <p:sldId id="487" r:id="rId32"/>
    <p:sldId id="488" r:id="rId33"/>
    <p:sldId id="429" r:id="rId34"/>
    <p:sldId id="489" r:id="rId35"/>
    <p:sldId id="341" r:id="rId36"/>
    <p:sldId id="490" r:id="rId37"/>
    <p:sldId id="343" r:id="rId38"/>
    <p:sldId id="444" r:id="rId39"/>
    <p:sldId id="344" r:id="rId40"/>
    <p:sldId id="441" r:id="rId41"/>
    <p:sldId id="466" r:id="rId42"/>
    <p:sldId id="423" r:id="rId43"/>
    <p:sldId id="491" r:id="rId44"/>
  </p:sldIdLst>
  <p:sldSz cx="9144000" cy="6858000" type="screen4x3"/>
  <p:notesSz cx="6743700" cy="9880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8A"/>
    <a:srgbClr val="FFFF67"/>
    <a:srgbClr val="003399"/>
    <a:srgbClr val="CC0000"/>
    <a:srgbClr val="006600"/>
    <a:srgbClr val="FF99FF"/>
    <a:srgbClr val="008000"/>
    <a:srgbClr val="00CC66"/>
    <a:srgbClr val="FF0000"/>
    <a:srgbClr val="E1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3" autoAdjust="0"/>
    <p:restoredTop sz="87920" autoAdjust="0"/>
  </p:normalViewPr>
  <p:slideViewPr>
    <p:cSldViewPr>
      <p:cViewPr varScale="1">
        <p:scale>
          <a:sx n="131" d="100"/>
          <a:sy n="131" d="100"/>
        </p:scale>
        <p:origin x="8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089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4238"/>
            <a:ext cx="5394325" cy="444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090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090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57E6944-6264-4155-912F-0F919CC3FB3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9889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EF92FED-EFFA-4AF1-AEE9-A5834DEB41A8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133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39775"/>
            <a:ext cx="4941888" cy="3706813"/>
          </a:xfrm>
          <a:ln/>
        </p:spPr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4688" y="4692650"/>
            <a:ext cx="5394325" cy="4446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7648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A143154-F239-44EB-8475-89144192701E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4688" y="4692650"/>
            <a:ext cx="5394325" cy="4446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0371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8785E-7376-5143-A16D-E62D90F7081F}" type="datetime1">
              <a:rPr lang="ru-RU" smtClean="0"/>
              <a:t>28.03.2024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FB233-F173-4DB3-9438-492A725C19A3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6337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DA2A7-3D18-0C40-A8F5-ECFE6DA9049A}" type="datetime1">
              <a:rPr lang="ru-RU" smtClean="0"/>
              <a:t>28.03.2024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2A11D-A61B-41E1-BBD6-F56680E897CE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4909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BCAC8-F296-EB42-AB42-D76ADC68A20C}" type="datetime1">
              <a:rPr lang="ru-RU" smtClean="0"/>
              <a:t>28.03.2024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E97C7-93E2-4FF3-B3F7-AB3D09AA87C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36848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7B823-2B9C-AD4B-BDF0-B7EE53644F24}" type="datetime1">
              <a:rPr lang="ru-RU" smtClean="0"/>
              <a:t>28.03.2024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E51B4-6468-4B4B-BF47-A37997B5DD33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26470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0E091-BE49-8E4C-957E-EC2C3053BED8}" type="datetime1">
              <a:rPr lang="ru-RU" smtClean="0"/>
              <a:t>28.03.2024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68BD2-040C-4741-AE03-39DC20F1A519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032472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7D1D4-79AA-254F-AF5A-E43E19A6F5D7}" type="datetime1">
              <a:rPr lang="ru-RU" smtClean="0"/>
              <a:t>28.03.2024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5E724-DCB3-44A7-A78C-C9DFFDC2077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87367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EA15D-E0A2-7B42-9F4F-9526DAC43B89}" type="datetime1">
              <a:rPr lang="ru-RU" smtClean="0"/>
              <a:t>28.03.2024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1A76E-830F-4EA0-AD71-EE3C3D7EE5D9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25864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EBA17-6362-B840-98E6-9C08C6E3DAA3}" type="datetime1">
              <a:rPr lang="ru-RU" smtClean="0"/>
              <a:t>28.03.2024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61775-D5D1-4176-B8E2-0D472F080F71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1068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548B9-3326-F141-B095-CA9FBF94791D}" type="datetime1">
              <a:rPr lang="ru-RU" smtClean="0"/>
              <a:t>28.03.2024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CAA47-324D-4977-A9DE-801C2C7D63A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73396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A62F6-4B95-E449-8699-5E4AFE15CEF5}" type="datetime1">
              <a:rPr lang="ru-RU" smtClean="0"/>
              <a:t>28.03.2024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4BFB4-4579-497C-8FE6-B36EADABD8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5030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7EDC8-CD6B-E44B-937D-EBC47C11CD51}" type="datetime1">
              <a:rPr lang="ru-RU" smtClean="0"/>
              <a:t>28.03.2024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E9DDFB-1620-4372-98C3-72AC695FE73E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7315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4F1D3-0F4D-3B4A-8C3D-337FED8FADDC}" type="datetime1">
              <a:rPr lang="ru-RU" smtClean="0"/>
              <a:t>28.03.2024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3AA68-841D-459C-AD01-B8A882FD2255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0587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1075C-9A48-164E-AB95-79A291FA44A0}" type="datetime1">
              <a:rPr lang="ru-RU" smtClean="0"/>
              <a:t>28.03.2024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5A228-A804-4ED4-806A-FF2B2CF3744D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4018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D1582-3630-EB40-A56A-E8671A6FF765}" type="datetime1">
              <a:rPr lang="ru-RU" smtClean="0"/>
              <a:t>28.03.2024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FAB08-AC1E-4904-B7BF-43E9729475E9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4737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4008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895F812B-9B80-FB44-9AF7-029FD496A646}" type="datetime1">
              <a:rPr lang="ru-RU" smtClean="0"/>
              <a:t>28.03.2024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00800"/>
            <a:ext cx="495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FF0000"/>
                </a:solidFill>
              </a:defRPr>
            </a:lvl1pPr>
          </a:lstStyle>
          <a:p>
            <a:pPr>
              <a:defRPr/>
            </a:pPr>
            <a:fld id="{51EDE08B-6BDE-479D-84B7-36AFD3FA8451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1031" name="Rectangle 1024"/>
          <p:cNvSpPr>
            <a:spLocks noChangeArrowheads="1"/>
          </p:cNvSpPr>
          <p:nvPr userDrawn="1"/>
        </p:nvSpPr>
        <p:spPr bwMode="auto">
          <a:xfrm>
            <a:off x="0" y="0"/>
            <a:ext cx="1524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2" name="Rectangle 1025"/>
          <p:cNvSpPr>
            <a:spLocks noChangeArrowheads="1"/>
          </p:cNvSpPr>
          <p:nvPr userDrawn="1"/>
        </p:nvSpPr>
        <p:spPr bwMode="auto">
          <a:xfrm>
            <a:off x="0" y="6705600"/>
            <a:ext cx="1524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3" name="Rectangle 1026"/>
          <p:cNvSpPr>
            <a:spLocks noChangeArrowheads="1"/>
          </p:cNvSpPr>
          <p:nvPr userDrawn="1"/>
        </p:nvSpPr>
        <p:spPr bwMode="auto">
          <a:xfrm>
            <a:off x="8991600" y="0"/>
            <a:ext cx="1524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path path="rect">
              <a:fillToRect t="100000" r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4" name="Rectangle 1027"/>
          <p:cNvSpPr>
            <a:spLocks noChangeArrowheads="1"/>
          </p:cNvSpPr>
          <p:nvPr userDrawn="1"/>
        </p:nvSpPr>
        <p:spPr bwMode="auto">
          <a:xfrm>
            <a:off x="8991600" y="6705600"/>
            <a:ext cx="1524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5" name="Rectangle 1028"/>
          <p:cNvSpPr>
            <a:spLocks noChangeArrowheads="1"/>
          </p:cNvSpPr>
          <p:nvPr userDrawn="1"/>
        </p:nvSpPr>
        <p:spPr bwMode="auto">
          <a:xfrm>
            <a:off x="152400" y="0"/>
            <a:ext cx="88392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6" name="Rectangle 1029"/>
          <p:cNvSpPr>
            <a:spLocks noChangeArrowheads="1"/>
          </p:cNvSpPr>
          <p:nvPr userDrawn="1"/>
        </p:nvSpPr>
        <p:spPr bwMode="auto">
          <a:xfrm>
            <a:off x="152400" y="6705600"/>
            <a:ext cx="88392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7" name="Rectangle 1030"/>
          <p:cNvSpPr>
            <a:spLocks noChangeArrowheads="1"/>
          </p:cNvSpPr>
          <p:nvPr userDrawn="1"/>
        </p:nvSpPr>
        <p:spPr bwMode="auto">
          <a:xfrm>
            <a:off x="0" y="152400"/>
            <a:ext cx="152400" cy="65532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8" name="Rectangle 1031"/>
          <p:cNvSpPr>
            <a:spLocks noChangeArrowheads="1"/>
          </p:cNvSpPr>
          <p:nvPr userDrawn="1"/>
        </p:nvSpPr>
        <p:spPr bwMode="auto">
          <a:xfrm>
            <a:off x="8991600" y="152400"/>
            <a:ext cx="152400" cy="65532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5.jpeg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D2D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 0"/>
          <p:cNvSpPr>
            <a:spLocks noGrp="1" noChangeArrowheads="1"/>
          </p:cNvSpPr>
          <p:nvPr>
            <p:ph type="ctrTitle"/>
          </p:nvPr>
        </p:nvSpPr>
        <p:spPr>
          <a:xfrm>
            <a:off x="762000" y="2581275"/>
            <a:ext cx="7620000" cy="1695450"/>
          </a:xfrm>
        </p:spPr>
        <p:txBody>
          <a:bodyPr/>
          <a:lstStyle/>
          <a:p>
            <a:pPr eaLnBrk="1" hangingPunct="1"/>
            <a:r>
              <a:rPr lang="ru-RU" altLang="ru-RU" b="1" dirty="0">
                <a:solidFill>
                  <a:srgbClr val="FFFF67"/>
                </a:solidFill>
              </a:rPr>
              <a:t>Детекторы частиц</a:t>
            </a:r>
            <a:r>
              <a:rPr lang="en-US" altLang="ru-RU" b="1" dirty="0">
                <a:solidFill>
                  <a:srgbClr val="FFFF67"/>
                </a:solidFill>
              </a:rPr>
              <a:t> I</a:t>
            </a:r>
            <a:endParaRPr lang="ru-RU" altLang="ru-RU" dirty="0">
              <a:solidFill>
                <a:srgbClr val="FFFF6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Взаимодействие частиц с веществом</a:t>
            </a:r>
            <a:endParaRPr lang="ru-RU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69889-1D04-E408-D459-FB76B83B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3454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9"/>
          <p:cNvSpPr>
            <a:spLocks noChangeArrowheads="1"/>
          </p:cNvSpPr>
          <p:nvPr/>
        </p:nvSpPr>
        <p:spPr bwMode="auto">
          <a:xfrm>
            <a:off x="1066800" y="228600"/>
            <a:ext cx="6990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0000"/>
                </a:solidFill>
              </a:rPr>
              <a:t>Взаимодействие частиц с веществом</a:t>
            </a:r>
          </a:p>
        </p:txBody>
      </p:sp>
      <p:sp>
        <p:nvSpPr>
          <p:cNvPr id="11268" name="Rectangle 11"/>
          <p:cNvSpPr>
            <a:spLocks noChangeArrowheads="1"/>
          </p:cNvSpPr>
          <p:nvPr/>
        </p:nvSpPr>
        <p:spPr bwMode="auto">
          <a:xfrm>
            <a:off x="152400" y="1066800"/>
            <a:ext cx="8686800" cy="5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Регистрация частиц происходит в результате их взаимодействия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с веществом детектора.</a:t>
            </a: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Взаимодействие частиц с веществом </a:t>
            </a:r>
            <a:r>
              <a:rPr lang="ru-RU" altLang="ru-RU" sz="2100" b="1" dirty="0">
                <a:solidFill>
                  <a:srgbClr val="FF0000"/>
                </a:solidFill>
              </a:rPr>
              <a:t>зависит от</a:t>
            </a:r>
            <a:r>
              <a:rPr lang="en-US" altLang="ru-RU" sz="2100" b="1" dirty="0">
                <a:solidFill>
                  <a:srgbClr val="FF0000"/>
                </a:solidFill>
              </a:rPr>
              <a:t> </a:t>
            </a:r>
            <a:r>
              <a:rPr lang="ru-RU" altLang="ru-RU" sz="2100" b="1" dirty="0">
                <a:solidFill>
                  <a:srgbClr val="FF0000"/>
                </a:solidFill>
              </a:rPr>
              <a:t>их типа</a:t>
            </a:r>
            <a:r>
              <a:rPr lang="ru-RU" altLang="ru-RU" sz="2100" b="1" dirty="0">
                <a:solidFill>
                  <a:srgbClr val="2D2D8A"/>
                </a:solidFill>
              </a:rPr>
              <a:t>, заряда, массы и энергии. </a:t>
            </a: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Заряженные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частицы </a:t>
            </a:r>
            <a:r>
              <a:rPr lang="ru-RU" altLang="ru-RU" sz="2100" b="1" dirty="0">
                <a:solidFill>
                  <a:srgbClr val="FF0000"/>
                </a:solidFill>
              </a:rPr>
              <a:t>ионизуют атомы </a:t>
            </a:r>
            <a:r>
              <a:rPr lang="ru-RU" altLang="ru-RU" sz="2100" b="1" dirty="0">
                <a:solidFill>
                  <a:srgbClr val="2D2D8A"/>
                </a:solidFill>
              </a:rPr>
              <a:t>вещества,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взаимодействуя с атомными электронами.</a:t>
            </a: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В случае гамма-квантов основными процессами, приводящими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к образованию заряженных частиц являются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фотоэффект, эффект Комптона и рождение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электрон-позитронных пар.</a:t>
            </a:r>
            <a:endParaRPr lang="en-US" altLang="ru-RU" sz="2100" b="1" dirty="0">
              <a:solidFill>
                <a:srgbClr val="2D2D8A"/>
              </a:solidFill>
            </a:endParaRP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Нейтроны и гамма-кванты, сталкиваясь с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частицами в веществе, передают им свою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энергию, вызывая ионизацию </a:t>
            </a:r>
            <a:r>
              <a:rPr lang="ru-RU" altLang="ru-RU" sz="2100" b="1" dirty="0">
                <a:solidFill>
                  <a:srgbClr val="FF0000"/>
                </a:solidFill>
              </a:rPr>
              <a:t>за счет</a:t>
            </a:r>
            <a:r>
              <a:rPr lang="en-US" altLang="ru-RU" sz="2100" b="1" dirty="0">
                <a:solidFill>
                  <a:srgbClr val="FF0000"/>
                </a:solidFill>
              </a:rPr>
              <a:t> </a:t>
            </a:r>
            <a:r>
              <a:rPr lang="ru-RU" altLang="ru-RU" sz="2100" b="1" dirty="0">
                <a:solidFill>
                  <a:srgbClr val="FF0000"/>
                </a:solidFill>
              </a:rPr>
              <a:t>вторичных заряженных частиц</a:t>
            </a:r>
            <a:r>
              <a:rPr lang="ru-RU" altLang="ru-RU" sz="2100" b="1" dirty="0">
                <a:solidFill>
                  <a:srgbClr val="2D2D8A"/>
                </a:solidFill>
              </a:rPr>
              <a:t>. </a:t>
            </a: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Взаимодействие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частиц с веществом </a:t>
            </a:r>
            <a:r>
              <a:rPr lang="ru-RU" altLang="ru-RU" sz="2100" b="1" dirty="0">
                <a:solidFill>
                  <a:srgbClr val="FF0000"/>
                </a:solidFill>
              </a:rPr>
              <a:t>зависит от таких</a:t>
            </a:r>
            <a:r>
              <a:rPr lang="en-US" altLang="ru-RU" sz="2100" b="1" dirty="0">
                <a:solidFill>
                  <a:srgbClr val="FF0000"/>
                </a:solidFill>
              </a:rPr>
              <a:t> </a:t>
            </a:r>
            <a:r>
              <a:rPr lang="ru-RU" altLang="ru-RU" sz="2100" b="1" dirty="0">
                <a:solidFill>
                  <a:srgbClr val="FF0000"/>
                </a:solidFill>
              </a:rPr>
              <a:t>характеристик вещества</a:t>
            </a:r>
            <a:r>
              <a:rPr lang="ru-RU" altLang="ru-RU" sz="2100" b="1" dirty="0">
                <a:solidFill>
                  <a:srgbClr val="2D2D8A"/>
                </a:solidFill>
              </a:rPr>
              <a:t> как его плотность,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атомный номер и средний ионизационный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потенциал вещества.</a:t>
            </a:r>
            <a:endParaRPr lang="en-US" altLang="ru-RU" sz="2100" b="1" dirty="0">
              <a:solidFill>
                <a:srgbClr val="2D2D8A"/>
              </a:solidFill>
            </a:endParaRP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В случае пучка заряженных частиц</a:t>
            </a:r>
            <a:r>
              <a:rPr lang="ru-RU" altLang="ru-RU" sz="2100" b="1" i="1" dirty="0">
                <a:solidFill>
                  <a:srgbClr val="2D2D8A"/>
                </a:solidFill>
              </a:rPr>
              <a:t>, </a:t>
            </a:r>
            <a:r>
              <a:rPr lang="ru-RU" altLang="ru-RU" sz="2100" b="1" dirty="0">
                <a:solidFill>
                  <a:srgbClr val="2D2D8A"/>
                </a:solidFill>
              </a:rPr>
              <a:t>проходящих слой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вещества их энергия уменьшается по мере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прохождения вещества.</a:t>
            </a:r>
            <a:endParaRPr lang="ru-RU" altLang="ru-RU" sz="2100" b="1" dirty="0">
              <a:solidFill>
                <a:srgbClr val="2D2D8A"/>
              </a:solidFill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ED723-85A4-4FCF-FF7D-63083609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11</a:t>
            </a:fld>
            <a:endParaRPr lang="en-US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Удельные ионизационные потери энергии заряженной частицей</a:t>
            </a:r>
            <a:endParaRPr lang="ru-RU" altLang="ru-RU" sz="3200" dirty="0">
              <a:solidFill>
                <a:srgbClr val="FF0000"/>
              </a:solidFill>
            </a:endParaRPr>
          </a:p>
        </p:txBody>
      </p:sp>
      <p:sp>
        <p:nvSpPr>
          <p:cNvPr id="12292" name="Rectangle 1027"/>
          <p:cNvSpPr>
            <a:spLocks noChangeArrowheads="1"/>
          </p:cNvSpPr>
          <p:nvPr/>
        </p:nvSpPr>
        <p:spPr bwMode="auto">
          <a:xfrm>
            <a:off x="304800" y="1295400"/>
            <a:ext cx="85344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indent="-3460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Тяжёлые заряжённые частицы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взаимодействуют с электронами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атомных оболочек, вызывая ионизацию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атомов. 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Проходя через вещество,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заряжённая частица совершает десятки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тысяч соударений, постепенно теряя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энергию.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Тормозная способность вещества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характеризуется величиной удельных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ионизационных потерь энергии </a:t>
            </a:r>
            <a:r>
              <a:rPr lang="ru-RU" altLang="ru-RU" sz="2400" b="1" i="1" dirty="0" err="1">
                <a:solidFill>
                  <a:srgbClr val="FF0000"/>
                </a:solidFill>
              </a:rPr>
              <a:t>dE</a:t>
            </a:r>
            <a:r>
              <a:rPr lang="ru-RU" altLang="ru-RU" sz="2400" b="1" i="1" dirty="0">
                <a:solidFill>
                  <a:srgbClr val="FF0000"/>
                </a:solidFill>
              </a:rPr>
              <a:t>/</a:t>
            </a:r>
            <a:r>
              <a:rPr lang="ru-RU" altLang="ru-RU" sz="2400" b="1" i="1" dirty="0" err="1">
                <a:solidFill>
                  <a:srgbClr val="FF0000"/>
                </a:solidFill>
              </a:rPr>
              <a:t>dx</a:t>
            </a:r>
            <a:r>
              <a:rPr lang="ru-RU" altLang="ru-RU" sz="2400" b="1" dirty="0">
                <a:solidFill>
                  <a:srgbClr val="2D2D8A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Удельные ионизационные потери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энергии представляют собой отношение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энергии </a:t>
            </a:r>
            <a:r>
              <a:rPr lang="ru-RU" altLang="ru-RU" sz="2400" b="1" i="1" dirty="0" err="1">
                <a:solidFill>
                  <a:srgbClr val="2D2D8A"/>
                </a:solidFill>
              </a:rPr>
              <a:t>E</a:t>
            </a:r>
            <a:r>
              <a:rPr lang="ru-RU" altLang="ru-RU" sz="2400" b="1" i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заряженной частицы, теряемой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на ионизацию среды при прохождении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отрезка </a:t>
            </a:r>
            <a:r>
              <a:rPr lang="ru-RU" altLang="ru-RU" sz="2400" b="1" i="1" dirty="0" err="1">
                <a:solidFill>
                  <a:srgbClr val="2D2D8A"/>
                </a:solidFill>
              </a:rPr>
              <a:t>x</a:t>
            </a:r>
            <a:r>
              <a:rPr lang="ru-RU" altLang="ru-RU" sz="2400" b="1" dirty="0">
                <a:solidFill>
                  <a:srgbClr val="2D2D8A"/>
                </a:solidFill>
              </a:rPr>
              <a:t>, к длине этого отрезка.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Удельные ионизационные потери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энергии </a:t>
            </a:r>
            <a:r>
              <a:rPr lang="ru-RU" altLang="ru-RU" sz="2400" b="1" dirty="0">
                <a:solidFill>
                  <a:srgbClr val="FF0000"/>
                </a:solidFill>
              </a:rPr>
              <a:t>увеличиваются с уменьшением</a:t>
            </a:r>
            <a:r>
              <a:rPr lang="en-US" altLang="ru-RU" sz="2400" b="1" dirty="0">
                <a:solidFill>
                  <a:srgbClr val="FF0000"/>
                </a:solidFill>
              </a:rPr>
              <a:t> </a:t>
            </a:r>
            <a:r>
              <a:rPr lang="ru-RU" altLang="ru-RU" sz="2400" b="1" dirty="0">
                <a:solidFill>
                  <a:srgbClr val="FF0000"/>
                </a:solidFill>
              </a:rPr>
              <a:t>энергии</a:t>
            </a:r>
            <a:r>
              <a:rPr lang="ru-RU" altLang="ru-RU" sz="2400" b="1" dirty="0">
                <a:solidFill>
                  <a:srgbClr val="2D2D8A"/>
                </a:solidFill>
              </a:rPr>
              <a:t> частицы.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A3C23-D85C-804C-FFC8-0B55C175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6CAA47-324D-4977-A9DE-801C2C7D63AC}" type="slidenum">
              <a:rPr lang="en-US" altLang="ru-RU" smtClean="0"/>
              <a:pPr>
                <a:defRPr/>
              </a:pPr>
              <a:t>12</a:t>
            </a:fld>
            <a:endParaRPr lang="en-US" altLang="ru-RU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Удельные ионизационные потери энергии заряженной частицей</a:t>
            </a:r>
            <a:endParaRPr lang="ru-RU" altLang="ru-RU" sz="4000" dirty="0">
              <a:solidFill>
                <a:srgbClr val="FF0000"/>
              </a:solidFill>
            </a:endParaRPr>
          </a:p>
        </p:txBody>
      </p:sp>
      <p:pic>
        <p:nvPicPr>
          <p:cNvPr id="1434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68421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640080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EFC4C-05FB-3FD5-E3BF-53031DD7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13</a:t>
            </a:fld>
            <a:endParaRPr lang="en-US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1671638" y="1652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600"/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Удельные ионизационные потери энергии заряженной частицей</a:t>
            </a:r>
            <a:endParaRPr lang="ru-RU" altLang="ru-RU" sz="4000" dirty="0">
              <a:solidFill>
                <a:srgbClr val="FF0000"/>
              </a:solidFill>
            </a:endParaRPr>
          </a:p>
        </p:txBody>
      </p:sp>
      <p:pic>
        <p:nvPicPr>
          <p:cNvPr id="15365" name="Picture 10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/>
          <a:stretch/>
        </p:blipFill>
        <p:spPr bwMode="auto">
          <a:xfrm>
            <a:off x="1708927" y="1371600"/>
            <a:ext cx="5715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01799-D1B9-C75C-F7AA-6A62F374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14</a:t>
            </a:fld>
            <a:endParaRPr lang="en-US" alt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altLang="ru-RU" sz="2800" b="1" dirty="0">
                <a:solidFill>
                  <a:srgbClr val="FF3300"/>
                </a:solidFill>
              </a:rPr>
              <a:t>Передача энергии радиации веществу</a:t>
            </a:r>
            <a:br>
              <a:rPr lang="ru-RU" altLang="ru-RU" sz="2800" b="1" dirty="0">
                <a:solidFill>
                  <a:srgbClr val="FF3300"/>
                </a:solidFill>
              </a:rPr>
            </a:br>
            <a:r>
              <a:rPr lang="ru-RU" altLang="ru-RU" sz="2800" b="1" dirty="0">
                <a:solidFill>
                  <a:srgbClr val="FF3300"/>
                </a:solidFill>
              </a:rPr>
              <a:t>(кривая Брэгга)</a:t>
            </a:r>
          </a:p>
        </p:txBody>
      </p:sp>
      <p:pic>
        <p:nvPicPr>
          <p:cNvPr id="17411" name="Picture 3" descr="ris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31570"/>
            <a:ext cx="3391901" cy="405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28600" y="1135082"/>
            <a:ext cx="5334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100" b="1" dirty="0">
                <a:solidFill>
                  <a:srgbClr val="2D2D8A"/>
                </a:solidFill>
                <a:cs typeface="Times New Roman" panose="02020603050405020304" pitchFamily="18" charset="0"/>
              </a:rPr>
              <a:t>Основные потери энергии связаны с ионизацией заряженной частицей атомов вещества, сечение этого процесса растёт с падением энергии, вследствие чего </a:t>
            </a:r>
            <a:r>
              <a:rPr lang="ru-RU" altLang="ru-RU" sz="2100" b="1" dirty="0">
                <a:solidFill>
                  <a:srgbClr val="FF0000"/>
                </a:solidFill>
                <a:cs typeface="Times New Roman" panose="02020603050405020304" pitchFamily="18" charset="0"/>
              </a:rPr>
              <a:t>основную часть энергии частица теряет перед моментом остановки</a:t>
            </a:r>
            <a:r>
              <a:rPr lang="ru-RU" altLang="ru-RU" sz="2100" b="1" dirty="0">
                <a:solidFill>
                  <a:srgbClr val="2D2D8A"/>
                </a:solidFill>
                <a:cs typeface="Times New Roman" panose="02020603050405020304" pitchFamily="18" charset="0"/>
              </a:rPr>
              <a:t>. Это обстоятельство используется в протонной терапии, для того чтобы сосредоточить основную дозу в поражённой ткани внутренних органов, минимально облучая здоровые клетки, расположенные ближе к поверхности.</a:t>
            </a:r>
            <a:endParaRPr lang="en-US" altLang="ru-RU" sz="2100" b="1" dirty="0">
              <a:solidFill>
                <a:srgbClr val="2D2D8A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53BFF-7E5C-E75D-0161-DCFFEF90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E9DDFB-1620-4372-98C3-72AC695FE73E}" type="slidenum">
              <a:rPr lang="en-US" altLang="ru-RU" smtClean="0"/>
              <a:pPr>
                <a:defRPr/>
              </a:pPr>
              <a:t>15</a:t>
            </a:fld>
            <a:endParaRPr lang="en-US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93C88-C18C-4242-2D19-9CB081B97C03}"/>
              </a:ext>
            </a:extLst>
          </p:cNvPr>
          <p:cNvSpPr txBox="1"/>
          <p:nvPr/>
        </p:nvSpPr>
        <p:spPr>
          <a:xfrm>
            <a:off x="228600" y="5065172"/>
            <a:ext cx="86868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100" b="1" dirty="0">
                <a:cs typeface="Times New Roman" panose="02020603050405020304" pitchFamily="18" charset="0"/>
              </a:rPr>
              <a:t>Зависимость тормозной способности биологической ткани для протонов с начальной энергией 400 МэВ от глубины проникновения протонов в слой вещества. Численные значения над кривой - энергия протона (в МэВ) на различной глубине проникновения. В конце пробега - пик Брэгга.</a:t>
            </a:r>
            <a:r>
              <a:rPr lang="ru-RU" altLang="ru-RU" sz="2100" dirty="0"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Кривые Брэгга для протонов</a:t>
            </a:r>
          </a:p>
        </p:txBody>
      </p:sp>
      <p:pic>
        <p:nvPicPr>
          <p:cNvPr id="1843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089025"/>
            <a:ext cx="8153400" cy="553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C21C2-1975-A008-8313-BACC16D7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16</a:t>
            </a:fld>
            <a:endParaRPr lang="en-US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Пробег заряженной частицы</a:t>
            </a:r>
            <a:endParaRPr lang="ru-RU" altLang="ru-RU" sz="2800" dirty="0">
              <a:solidFill>
                <a:srgbClr val="FF0000"/>
              </a:solidFill>
            </a:endParaRPr>
          </a:p>
        </p:txBody>
      </p:sp>
      <p:sp>
        <p:nvSpPr>
          <p:cNvPr id="19460" name="Rectangle 9"/>
          <p:cNvSpPr>
            <a:spLocks noChangeArrowheads="1"/>
          </p:cNvSpPr>
          <p:nvPr/>
        </p:nvSpPr>
        <p:spPr bwMode="auto">
          <a:xfrm>
            <a:off x="304800" y="887412"/>
            <a:ext cx="86106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</a:rPr>
              <a:t>Тяжёлые заряженные частицы взаимодействуют в</a:t>
            </a:r>
            <a:r>
              <a:rPr lang="en-US" altLang="ru-RU" sz="1800" b="1" dirty="0">
                <a:solidFill>
                  <a:srgbClr val="2D2D8A"/>
                </a:solidFill>
              </a:rPr>
              <a:t> </a:t>
            </a:r>
            <a:r>
              <a:rPr lang="ru-RU" altLang="ru-RU" sz="1800" b="1" dirty="0">
                <a:solidFill>
                  <a:srgbClr val="2D2D8A"/>
                </a:solidFill>
              </a:rPr>
              <a:t>основном с атомными электронами и поэтому мало</a:t>
            </a:r>
            <a:r>
              <a:rPr lang="en-US" altLang="ru-RU" sz="1800" b="1" dirty="0">
                <a:solidFill>
                  <a:srgbClr val="2D2D8A"/>
                </a:solidFill>
              </a:rPr>
              <a:t> </a:t>
            </a:r>
            <a:r>
              <a:rPr lang="ru-RU" altLang="ru-RU" sz="1800" b="1" dirty="0">
                <a:solidFill>
                  <a:srgbClr val="2D2D8A"/>
                </a:solidFill>
              </a:rPr>
              <a:t>отклоняются от направления своего первоначального</a:t>
            </a:r>
            <a:r>
              <a:rPr lang="en-US" altLang="ru-RU" sz="1800" b="1" dirty="0">
                <a:solidFill>
                  <a:srgbClr val="2D2D8A"/>
                </a:solidFill>
              </a:rPr>
              <a:t> </a:t>
            </a:r>
            <a:r>
              <a:rPr lang="ru-RU" altLang="ru-RU" sz="1800" b="1" dirty="0">
                <a:solidFill>
                  <a:srgbClr val="2D2D8A"/>
                </a:solidFill>
              </a:rPr>
              <a:t>движения. Вследствие этого </a:t>
            </a:r>
            <a:r>
              <a:rPr lang="ru-RU" altLang="ru-RU" sz="1800" b="1" dirty="0">
                <a:solidFill>
                  <a:srgbClr val="FF0000"/>
                </a:solidFill>
              </a:rPr>
              <a:t>пробег тяжёлой частицы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b="1" dirty="0">
                <a:solidFill>
                  <a:srgbClr val="FF0000"/>
                </a:solidFill>
              </a:rPr>
              <a:t>измеряют расстоянием по прямой </a:t>
            </a:r>
            <a:r>
              <a:rPr lang="ru-RU" altLang="ru-RU" sz="1800" b="1" dirty="0">
                <a:solidFill>
                  <a:srgbClr val="2D2D8A"/>
                </a:solidFill>
              </a:rPr>
              <a:t>от точки входа частиц в вещество до точки их остановки. </a:t>
            </a:r>
          </a:p>
        </p:txBody>
      </p:sp>
      <p:pic>
        <p:nvPicPr>
          <p:cNvPr id="19461" name="Picture 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2675"/>
            <a:ext cx="6256338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4262438"/>
            <a:ext cx="6019800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1A32F-33F2-0310-4CF4-C7A7DDC6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968BD2-040C-4741-AE03-39DC20F1A519}" type="slidenum">
              <a:rPr lang="en-US" altLang="ru-RU" smtClean="0"/>
              <a:pPr>
                <a:defRPr/>
              </a:pPr>
              <a:t>17</a:t>
            </a:fld>
            <a:endParaRPr lang="en-US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PT - Modane Underground Laboratory Past , present , future extension  PowerPoint Presentation - ID:1540898">
            <a:extLst>
              <a:ext uri="{FF2B5EF4-FFF2-40B4-BE49-F238E27FC236}">
                <a16:creationId xmlns:a16="http://schemas.microsoft.com/office/drawing/2014/main" id="{27AC2790-8A00-95E4-C164-509005AA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60" y="1499235"/>
            <a:ext cx="5146040" cy="385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" y="1783422"/>
            <a:ext cx="3973879" cy="329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1500188" y="247650"/>
            <a:ext cx="64470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0000"/>
                </a:solidFill>
              </a:rPr>
              <a:t>Пробег </a:t>
            </a:r>
            <a:r>
              <a:rPr lang="ru-RU" altLang="ru-RU" b="1" dirty="0">
                <a:solidFill>
                  <a:srgbClr val="FF0000"/>
                </a:solidFill>
                <a:cs typeface="Times New Roman" panose="02020603050405020304" pitchFamily="18" charset="0"/>
              </a:rPr>
              <a:t>мюонов в горных породах</a:t>
            </a:r>
            <a:endParaRPr lang="el-GR" altLang="ru-RU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E13C0-083F-B9A6-1743-F7174E0E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C3AA68-841D-459C-AD01-B8A882FD2255}" type="slidenum">
              <a:rPr lang="en-US" altLang="ru-RU" smtClean="0"/>
              <a:pPr>
                <a:defRPr/>
              </a:pPr>
              <a:t>18</a:t>
            </a:fld>
            <a:endParaRPr lang="en-US" alt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0000"/>
                </a:solidFill>
              </a:rPr>
              <a:t>Взаимодействие</a:t>
            </a:r>
            <a:br>
              <a:rPr lang="ru-RU" altLang="ru-RU" sz="3600" b="1" dirty="0">
                <a:solidFill>
                  <a:srgbClr val="FF0000"/>
                </a:solidFill>
              </a:rPr>
            </a:br>
            <a:r>
              <a:rPr lang="ru-RU" altLang="ru-RU" sz="3600" b="1" dirty="0">
                <a:solidFill>
                  <a:srgbClr val="FF0000"/>
                </a:solidFill>
              </a:rPr>
              <a:t> электронов с веществом</a:t>
            </a:r>
            <a:endParaRPr lang="ru-RU" altLang="ru-RU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6388" name="Rectangle 7"/>
          <p:cNvSpPr>
            <a:spLocks noChangeArrowheads="1"/>
          </p:cNvSpPr>
          <p:nvPr/>
        </p:nvSpPr>
        <p:spPr bwMode="auto">
          <a:xfrm>
            <a:off x="457200" y="1691819"/>
            <a:ext cx="82296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ru-RU" sz="2500" b="1" dirty="0">
                <a:solidFill>
                  <a:srgbClr val="2D2D8A"/>
                </a:solidFill>
                <a:latin typeface="+mn-lt"/>
              </a:rPr>
              <a:t>Прохождение электронов через вещество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отличается от прохождения тяжёлых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заряженных частиц.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ru-RU" sz="2500" b="1" dirty="0">
                <a:solidFill>
                  <a:srgbClr val="2D2D8A"/>
                </a:solidFill>
                <a:latin typeface="+mn-lt"/>
              </a:rPr>
              <a:t>Главная причина -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FF0000"/>
                </a:solidFill>
                <a:latin typeface="+mn-lt"/>
              </a:rPr>
              <a:t>малая масса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 электрона. Это приводит к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относительно </a:t>
            </a:r>
            <a:r>
              <a:rPr lang="ru-RU" sz="2500" b="1" dirty="0">
                <a:solidFill>
                  <a:srgbClr val="FF0000"/>
                </a:solidFill>
                <a:latin typeface="+mn-lt"/>
              </a:rPr>
              <a:t>большому изменению импульса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электрона при каждом его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столкновении с частицами вещества, что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вызывает заметное изменение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направления движения электрона и как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результат - электромагнитное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FF0000"/>
                </a:solidFill>
                <a:latin typeface="+mn-lt"/>
              </a:rPr>
              <a:t>радиационное излучение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ru-RU" sz="2500" b="1" dirty="0">
                <a:solidFill>
                  <a:srgbClr val="2D2D8A"/>
                </a:solidFill>
                <a:latin typeface="+mn-lt"/>
              </a:rPr>
              <a:t>Удельные потери энергии электронов складываются из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суммы ионизационных и радиационных потерь энергии.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3A167-8AA5-16D0-570E-D34095E0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19</a:t>
            </a:fld>
            <a:endParaRPr lang="en-US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4572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Детекторы</a:t>
            </a:r>
          </a:p>
        </p:txBody>
      </p:sp>
      <p:grpSp>
        <p:nvGrpSpPr>
          <p:cNvPr id="4099" name="Group 1"/>
          <p:cNvGrpSpPr>
            <a:grpSpLocks/>
          </p:cNvGrpSpPr>
          <p:nvPr/>
        </p:nvGrpSpPr>
        <p:grpSpPr bwMode="auto">
          <a:xfrm>
            <a:off x="2438400" y="762000"/>
            <a:ext cx="3709988" cy="3048000"/>
            <a:chOff x="2386013" y="1295400"/>
            <a:chExt cx="4371975" cy="4197350"/>
          </a:xfrm>
        </p:grpSpPr>
        <p:sp>
          <p:nvSpPr>
            <p:cNvPr id="66565" name="Text Box 20"/>
            <p:cNvSpPr txBox="1">
              <a:spLocks noChangeArrowheads="1"/>
            </p:cNvSpPr>
            <p:nvPr/>
          </p:nvSpPr>
          <p:spPr bwMode="auto">
            <a:xfrm>
              <a:off x="2567478" y="3815997"/>
              <a:ext cx="742693" cy="367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Beam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66566" name="Text Box 21"/>
            <p:cNvSpPr txBox="1">
              <a:spLocks noChangeArrowheads="1"/>
            </p:cNvSpPr>
            <p:nvPr/>
          </p:nvSpPr>
          <p:spPr bwMode="auto">
            <a:xfrm>
              <a:off x="3276496" y="2819126"/>
              <a:ext cx="845585" cy="367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Target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66568" name="Text Box 23"/>
            <p:cNvSpPr txBox="1">
              <a:spLocks noChangeArrowheads="1"/>
            </p:cNvSpPr>
            <p:nvPr/>
          </p:nvSpPr>
          <p:spPr bwMode="auto">
            <a:xfrm>
              <a:off x="4419534" y="1295400"/>
              <a:ext cx="2166344" cy="367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Focal plane detector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4105" name="Object 1"/>
            <p:cNvGraphicFramePr>
              <a:graphicFrameLocks noChangeAspect="1"/>
            </p:cNvGraphicFramePr>
            <p:nvPr/>
          </p:nvGraphicFramePr>
          <p:xfrm>
            <a:off x="2386013" y="1822450"/>
            <a:ext cx="4371975" cy="3670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4372374" imgH="3669846" progId="CorelDraw.Graphic.16">
                    <p:embed/>
                  </p:oleObj>
                </mc:Choice>
                <mc:Fallback>
                  <p:oleObj name="CorelDRAW" r:id="rId2" imgW="4372374" imgH="3669846" progId="CorelDraw.Graphic.16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6013" y="1822450"/>
                          <a:ext cx="4371975" cy="3670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4114800"/>
            <a:ext cx="8229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rgbClr val="2D2D8A"/>
                </a:solidFill>
              </a:rPr>
              <a:t>В основе любого эксперимента – источник частиц.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rgbClr val="2D2D8A"/>
                </a:solidFill>
              </a:rPr>
              <a:t>Это могут быть ускорители, реакторы, космические лучи, радиоактивные препараты.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rgbClr val="2D2D8A"/>
                </a:solidFill>
              </a:rPr>
              <a:t>В результате взаимодействия частиц пучка с частицами мишени из мишени вылетают различные частицы, которые регистрируются с помощью детектора.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rgbClr val="2D2D8A"/>
                </a:solidFill>
              </a:rPr>
              <a:t>Мишень и детектор могут быть совмещены.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18518-CB2D-2CEF-871A-63E91BAA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</a:t>
            </a:fld>
            <a:endParaRPr lang="en-US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Взаимодействие </a:t>
            </a:r>
            <a:r>
              <a:rPr lang="el-GR" altLang="ru-RU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γ</a:t>
            </a:r>
            <a:r>
              <a:rPr lang="en-US" altLang="ru-RU" sz="3200" dirty="0">
                <a:solidFill>
                  <a:srgbClr val="FF0000"/>
                </a:solidFill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</a:rPr>
              <a:t>-</a:t>
            </a:r>
            <a:r>
              <a:rPr lang="en-US" altLang="ru-RU" sz="3200" b="1" dirty="0">
                <a:solidFill>
                  <a:srgbClr val="FF0000"/>
                </a:solidFill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</a:rPr>
              <a:t>квантов </a:t>
            </a:r>
            <a:br>
              <a:rPr lang="ru-RU" altLang="ru-RU" sz="3200" b="1" dirty="0">
                <a:solidFill>
                  <a:srgbClr val="FF0000"/>
                </a:solidFill>
              </a:rPr>
            </a:br>
            <a:r>
              <a:rPr lang="ru-RU" altLang="ru-RU" sz="3200" b="1" dirty="0">
                <a:solidFill>
                  <a:srgbClr val="FF0000"/>
                </a:solidFill>
              </a:rPr>
              <a:t>с веществом</a:t>
            </a:r>
            <a:endParaRPr lang="ru-RU" altLang="ru-RU" sz="3200" dirty="0">
              <a:solidFill>
                <a:srgbClr val="FF0000"/>
              </a:solidFill>
            </a:endParaRPr>
          </a:p>
        </p:txBody>
      </p:sp>
      <p:sp>
        <p:nvSpPr>
          <p:cNvPr id="22532" name="Rectangle 11"/>
          <p:cNvSpPr>
            <a:spLocks noChangeArrowheads="1"/>
          </p:cNvSpPr>
          <p:nvPr/>
        </p:nvSpPr>
        <p:spPr bwMode="auto">
          <a:xfrm>
            <a:off x="381000" y="1374775"/>
            <a:ext cx="83058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cs typeface="Times New Roman" panose="02020603050405020304" pitchFamily="18" charset="0"/>
              </a:rPr>
              <a:t>В области энергий </a:t>
            </a:r>
            <a:r>
              <a:rPr lang="ru-RU" altLang="ru-RU" sz="2000" dirty="0">
                <a:cs typeface="Times New Roman" panose="02020603050405020304" pitchFamily="18" charset="0"/>
              </a:rPr>
              <a:t>γ</a:t>
            </a:r>
            <a:r>
              <a:rPr lang="ru-RU" altLang="ru-RU" sz="2000" b="1" dirty="0">
                <a:cs typeface="Times New Roman" panose="02020603050405020304" pitchFamily="18" charset="0"/>
              </a:rPr>
              <a:t>-квантов от 10 кэВ до 10 МэВ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cs typeface="Times New Roman" panose="02020603050405020304" pitchFamily="18" charset="0"/>
              </a:rPr>
              <a:t>наиболее существенны </a:t>
            </a:r>
            <a:r>
              <a:rPr lang="ru-RU" altLang="ru-RU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три процесса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cs typeface="Times New Roman" panose="02020603050405020304" pitchFamily="18" charset="0"/>
              </a:rPr>
              <a:t>взаимодействия </a:t>
            </a:r>
            <a:r>
              <a:rPr lang="ru-RU" altLang="ru-RU" sz="2000" dirty="0">
                <a:cs typeface="Times New Roman" panose="02020603050405020304" pitchFamily="18" charset="0"/>
              </a:rPr>
              <a:t>γ-</a:t>
            </a:r>
            <a:r>
              <a:rPr lang="ru-RU" altLang="ru-RU" sz="2000" b="1" dirty="0">
                <a:cs typeface="Times New Roman" panose="02020603050405020304" pitchFamily="18" charset="0"/>
              </a:rPr>
              <a:t>квантов с веществом: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2D2D8A"/>
                </a:solidFill>
                <a:cs typeface="Times New Roman" panose="02020603050405020304" pitchFamily="18" charset="0"/>
              </a:rPr>
              <a:t>• </a:t>
            </a:r>
            <a:r>
              <a:rPr lang="ru-RU" altLang="ru-RU" sz="2000" b="1" dirty="0">
                <a:solidFill>
                  <a:srgbClr val="2D2D8A"/>
                </a:solidFill>
                <a:cs typeface="Times New Roman" panose="02020603050405020304" pitchFamily="18" charset="0"/>
              </a:rPr>
              <a:t>фотоэффект,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2D2D8A"/>
                </a:solidFill>
                <a:cs typeface="Times New Roman" panose="02020603050405020304" pitchFamily="18" charset="0"/>
              </a:rPr>
              <a:t>• </a:t>
            </a:r>
            <a:r>
              <a:rPr lang="ru-RU" altLang="ru-RU" sz="2000" b="1" dirty="0">
                <a:solidFill>
                  <a:srgbClr val="2D2D8A"/>
                </a:solidFill>
                <a:cs typeface="Times New Roman" panose="02020603050405020304" pitchFamily="18" charset="0"/>
              </a:rPr>
              <a:t>комптоновское (некогерентное) рассеяние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2D2D8A"/>
                </a:solidFill>
                <a:cs typeface="Times New Roman" panose="02020603050405020304" pitchFamily="18" charset="0"/>
              </a:rPr>
              <a:t>• </a:t>
            </a:r>
            <a:r>
              <a:rPr lang="ru-RU" altLang="ru-RU" sz="2000" b="1" dirty="0">
                <a:solidFill>
                  <a:srgbClr val="2D2D8A"/>
                </a:solidFill>
                <a:cs typeface="Times New Roman" panose="02020603050405020304" pitchFamily="18" charset="0"/>
              </a:rPr>
              <a:t>образование электрон – позитронных пар.</a:t>
            </a:r>
          </a:p>
        </p:txBody>
      </p:sp>
      <p:sp>
        <p:nvSpPr>
          <p:cNvPr id="22533" name="Rectangle 12"/>
          <p:cNvSpPr>
            <a:spLocks noChangeArrowheads="1"/>
          </p:cNvSpPr>
          <p:nvPr/>
        </p:nvSpPr>
        <p:spPr bwMode="auto">
          <a:xfrm>
            <a:off x="381000" y="3094633"/>
            <a:ext cx="84963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cs typeface="Times New Roman" panose="02020603050405020304" pitchFamily="18" charset="0"/>
              </a:rPr>
              <a:t>В результате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cs typeface="Times New Roman" panose="02020603050405020304" pitchFamily="18" charset="0"/>
              </a:rPr>
              <a:t>взаимодействий </a:t>
            </a:r>
            <a:r>
              <a:rPr lang="ru-RU" altLang="ru-RU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ослабляется интенсивность</a:t>
            </a:r>
            <a:r>
              <a:rPr lang="ru-RU" altLang="ru-RU" sz="2000" b="1" dirty="0">
                <a:cs typeface="Times New Roman" panose="02020603050405020304" pitchFamily="18" charset="0"/>
              </a:rPr>
              <a:t> пучка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cs typeface="Times New Roman" panose="02020603050405020304" pitchFamily="18" charset="0"/>
              </a:rPr>
              <a:t>γ</a:t>
            </a:r>
            <a:r>
              <a:rPr lang="ru-RU" altLang="ru-RU" sz="2000" b="1" dirty="0">
                <a:cs typeface="Times New Roman" panose="02020603050405020304" pitchFamily="18" charset="0"/>
              </a:rPr>
              <a:t>-квантов. Ослабление интенсивности моноэнергетического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cs typeface="Times New Roman" panose="02020603050405020304" pitchFamily="18" charset="0"/>
              </a:rPr>
              <a:t>пучка </a:t>
            </a:r>
            <a:r>
              <a:rPr lang="ru-RU" altLang="ru-RU" sz="2000" dirty="0">
                <a:cs typeface="Times New Roman" panose="02020603050405020304" pitchFamily="18" charset="0"/>
              </a:rPr>
              <a:t>γ</a:t>
            </a:r>
            <a:r>
              <a:rPr lang="ru-RU" altLang="ru-RU" sz="2000" b="1" dirty="0">
                <a:cs typeface="Times New Roman" panose="02020603050405020304" pitchFamily="18" charset="0"/>
              </a:rPr>
              <a:t>-квантов описывается соотношением</a:t>
            </a:r>
            <a:r>
              <a:rPr lang="en-US" altLang="ru-RU" sz="2000" b="1" dirty="0">
                <a:cs typeface="Times New Roman" panose="02020603050405020304" pitchFamily="18" charset="0"/>
              </a:rPr>
              <a:t>:</a:t>
            </a:r>
            <a:endParaRPr lang="ru-RU" altLang="ru-RU" sz="2000" b="1" dirty="0">
              <a:cs typeface="Times New Roman" panose="02020603050405020304" pitchFamily="18" charset="0"/>
            </a:endParaRPr>
          </a:p>
        </p:txBody>
      </p:sp>
      <p:pic>
        <p:nvPicPr>
          <p:cNvPr id="22534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325938"/>
            <a:ext cx="32004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Rectangle 14"/>
          <p:cNvSpPr>
            <a:spLocks noChangeArrowheads="1"/>
          </p:cNvSpPr>
          <p:nvPr/>
        </p:nvSpPr>
        <p:spPr bwMode="auto">
          <a:xfrm>
            <a:off x="381000" y="5105400"/>
            <a:ext cx="8229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i="1" dirty="0">
                <a:latin typeface="+mn-lt"/>
              </a:rPr>
              <a:t>I</a:t>
            </a:r>
            <a:r>
              <a:rPr lang="en-US" altLang="ru-RU" sz="2000" i="1" baseline="-25000" dirty="0">
                <a:latin typeface="+mn-lt"/>
              </a:rPr>
              <a:t>0</a:t>
            </a:r>
            <a:r>
              <a:rPr lang="ru-RU" altLang="ru-RU" sz="2000" i="1" dirty="0">
                <a:latin typeface="+mn-lt"/>
              </a:rPr>
              <a:t> </a:t>
            </a:r>
            <a:r>
              <a:rPr lang="ru-RU" altLang="ru-RU" sz="2000" b="1" dirty="0">
                <a:latin typeface="+mn-lt"/>
              </a:rPr>
              <a:t>— начальная интенсивность пучка,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i="1" dirty="0">
                <a:latin typeface="+mn-lt"/>
              </a:rPr>
              <a:t>I </a:t>
            </a:r>
            <a:r>
              <a:rPr lang="ru-RU" altLang="ru-RU" sz="2000" b="1" dirty="0">
                <a:latin typeface="+mn-lt"/>
              </a:rPr>
              <a:t>— интенсивность пучка на глубине </a:t>
            </a:r>
            <a:r>
              <a:rPr lang="ru-RU" altLang="ru-RU" sz="2000" i="1" dirty="0">
                <a:latin typeface="+mn-lt"/>
              </a:rPr>
              <a:t>x</a:t>
            </a:r>
            <a:r>
              <a:rPr lang="ru-RU" altLang="ru-RU" sz="2000" b="1" dirty="0">
                <a:latin typeface="+mn-lt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+mn-lt"/>
              </a:rPr>
              <a:t>μ </a:t>
            </a:r>
            <a:r>
              <a:rPr lang="ru-RU" altLang="ru-RU" sz="2000" b="1" dirty="0">
                <a:latin typeface="+mn-lt"/>
              </a:rPr>
              <a:t>— линейный коэффициент поглощения.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latin typeface="+mn-lt"/>
              </a:rPr>
              <a:t>Величина </a:t>
            </a:r>
            <a:r>
              <a:rPr lang="ru-RU" altLang="ru-RU" sz="2000" dirty="0">
                <a:latin typeface="+mn-lt"/>
              </a:rPr>
              <a:t>μ </a:t>
            </a:r>
            <a:r>
              <a:rPr lang="ru-RU" altLang="ru-RU" sz="2000" b="1" dirty="0">
                <a:latin typeface="+mn-lt"/>
              </a:rPr>
              <a:t>имеет размерность см</a:t>
            </a:r>
            <a:r>
              <a:rPr lang="en-US" altLang="ru-RU" sz="2000" b="1" baseline="30000" dirty="0">
                <a:latin typeface="+mn-lt"/>
              </a:rPr>
              <a:t>-</a:t>
            </a:r>
            <a:r>
              <a:rPr lang="ru-RU" altLang="ru-RU" sz="2000" baseline="30000" dirty="0">
                <a:latin typeface="+mn-lt"/>
              </a:rPr>
              <a:t>1</a:t>
            </a:r>
            <a:r>
              <a:rPr lang="ru-RU" altLang="ru-RU" sz="2000" b="1" dirty="0">
                <a:latin typeface="+mn-lt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31754-68A5-1A3B-0F90-A228F9F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20</a:t>
            </a:fld>
            <a:endParaRPr lang="en-US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Взаимодействие </a:t>
            </a:r>
            <a:r>
              <a:rPr lang="el-GR" altLang="ru-RU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γ</a:t>
            </a:r>
            <a:r>
              <a:rPr lang="en-US" altLang="ru-RU" sz="3200" dirty="0">
                <a:solidFill>
                  <a:srgbClr val="FF0000"/>
                </a:solidFill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</a:rPr>
              <a:t>-</a:t>
            </a:r>
            <a:r>
              <a:rPr lang="en-US" altLang="ru-RU" sz="3200" b="1" dirty="0">
                <a:solidFill>
                  <a:srgbClr val="FF0000"/>
                </a:solidFill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</a:rPr>
              <a:t>квантов </a:t>
            </a:r>
            <a:br>
              <a:rPr lang="ru-RU" altLang="ru-RU" sz="3200" b="1" dirty="0">
                <a:solidFill>
                  <a:srgbClr val="FF0000"/>
                </a:solidFill>
              </a:rPr>
            </a:br>
            <a:r>
              <a:rPr lang="ru-RU" altLang="ru-RU" sz="3200" b="1" dirty="0">
                <a:solidFill>
                  <a:srgbClr val="FF0000"/>
                </a:solidFill>
              </a:rPr>
              <a:t>с веществом</a:t>
            </a:r>
          </a:p>
        </p:txBody>
      </p:sp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304800" y="1676400"/>
            <a:ext cx="8534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Коэффициент поглощения </a:t>
            </a:r>
            <a:r>
              <a:rPr lang="ru-RU" altLang="ru-RU" sz="2200" dirty="0">
                <a:cs typeface="Times New Roman" panose="02020603050405020304" pitchFamily="18" charset="0"/>
              </a:rPr>
              <a:t>μ </a:t>
            </a:r>
            <a:r>
              <a:rPr lang="ru-RU" altLang="ru-RU" sz="2200" b="1" dirty="0">
                <a:cs typeface="Times New Roman" panose="02020603050405020304" pitchFamily="18" charset="0"/>
              </a:rPr>
              <a:t>можно представить в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виде суммы трёх членов соответствующих трём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основным механизмам взаимодействия </a:t>
            </a:r>
            <a:r>
              <a:rPr lang="ru-RU" altLang="ru-RU" sz="2200" dirty="0">
                <a:cs typeface="Times New Roman" panose="02020603050405020304" pitchFamily="18" charset="0"/>
              </a:rPr>
              <a:t>γ</a:t>
            </a:r>
            <a:r>
              <a:rPr lang="ru-RU" altLang="ru-RU" sz="2200" b="1" dirty="0">
                <a:cs typeface="Times New Roman" panose="02020603050405020304" pitchFamily="18" charset="0"/>
              </a:rPr>
              <a:t>-квантов с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веществом: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1. фотоэлектрический эффект,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2. эффект Комптона,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3. рождение электрон-позитронных пар.</a:t>
            </a:r>
            <a:endParaRPr lang="en-US" altLang="ru-RU" sz="22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2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200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200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Коэффициент поглощения </a:t>
            </a:r>
            <a:r>
              <a:rPr lang="ru-RU" altLang="ru-RU" sz="2200" dirty="0">
                <a:cs typeface="Times New Roman" panose="02020603050405020304" pitchFamily="18" charset="0"/>
              </a:rPr>
              <a:t>μ </a:t>
            </a:r>
            <a:r>
              <a:rPr lang="ru-RU" altLang="ru-RU" sz="2200" b="1" dirty="0">
                <a:cs typeface="Times New Roman" panose="02020603050405020304" pitchFamily="18" charset="0"/>
              </a:rPr>
              <a:t>полностью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характеризует процесс прохождения </a:t>
            </a:r>
            <a:r>
              <a:rPr lang="ru-RU" altLang="ru-RU" sz="2200" dirty="0">
                <a:cs typeface="Times New Roman" panose="02020603050405020304" pitchFamily="18" charset="0"/>
              </a:rPr>
              <a:t>γ</a:t>
            </a:r>
            <a:r>
              <a:rPr lang="ru-RU" altLang="ru-RU" sz="2200" b="1" dirty="0">
                <a:cs typeface="Times New Roman" panose="02020603050405020304" pitchFamily="18" charset="0"/>
              </a:rPr>
              <a:t>-квантов через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вещество. Он зависит от свойств вещества и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энергии </a:t>
            </a:r>
            <a:r>
              <a:rPr lang="ru-RU" altLang="ru-RU" sz="2200" dirty="0">
                <a:cs typeface="Times New Roman" panose="02020603050405020304" pitchFamily="18" charset="0"/>
              </a:rPr>
              <a:t>γ</a:t>
            </a:r>
            <a:r>
              <a:rPr lang="ru-RU" altLang="ru-RU" sz="2200" b="1" dirty="0">
                <a:cs typeface="Times New Roman" panose="02020603050405020304" pitchFamily="18" charset="0"/>
              </a:rPr>
              <a:t>-квантов.</a:t>
            </a:r>
          </a:p>
        </p:txBody>
      </p:sp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886200"/>
            <a:ext cx="4191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E4791-3174-80C0-D53C-7C7FBFB7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21</a:t>
            </a:fld>
            <a:endParaRPr lang="en-US" alt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  <a:latin typeface="+mn-lt"/>
              </a:rPr>
              <a:t>Взаимодействие</a:t>
            </a:r>
            <a:r>
              <a:rPr lang="ru-RU" altLang="ru-RU" sz="32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3200" dirty="0">
                <a:solidFill>
                  <a:srgbClr val="FF0000"/>
                </a:solidFill>
                <a:latin typeface="Symbol" panose="05050102010706020507" pitchFamily="18" charset="2"/>
              </a:rPr>
              <a:t>g </a:t>
            </a:r>
            <a:r>
              <a:rPr lang="ru-RU" altLang="ru-RU" sz="3200" b="1" dirty="0">
                <a:solidFill>
                  <a:srgbClr val="FF0000"/>
                </a:solidFill>
                <a:latin typeface="+mn-lt"/>
              </a:rPr>
              <a:t>-</a:t>
            </a:r>
            <a:r>
              <a:rPr lang="en-US" altLang="ru-RU" sz="3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  <a:latin typeface="+mn-lt"/>
              </a:rPr>
              <a:t>квантов </a:t>
            </a:r>
            <a:br>
              <a:rPr lang="ru-RU" altLang="ru-RU" sz="3200" b="1" dirty="0">
                <a:solidFill>
                  <a:srgbClr val="FF0000"/>
                </a:solidFill>
                <a:latin typeface="+mn-lt"/>
              </a:rPr>
            </a:br>
            <a:r>
              <a:rPr lang="ru-RU" altLang="ru-RU" sz="3200" b="1" dirty="0">
                <a:solidFill>
                  <a:srgbClr val="FF0000"/>
                </a:solidFill>
                <a:latin typeface="+mn-lt"/>
              </a:rPr>
              <a:t>с веществом</a:t>
            </a:r>
          </a:p>
        </p:txBody>
      </p:sp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1977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838200" y="5867400"/>
            <a:ext cx="71977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2D2D8A"/>
                </a:solidFill>
                <a:latin typeface="+mn-lt"/>
              </a:rPr>
              <a:t>Зависимость линейного коэффициента</a:t>
            </a:r>
            <a:r>
              <a:rPr lang="en-US" altLang="ru-RU" sz="16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altLang="ru-RU" sz="1600" b="1" dirty="0">
                <a:solidFill>
                  <a:srgbClr val="2D2D8A"/>
                </a:solidFill>
                <a:latin typeface="+mn-lt"/>
              </a:rPr>
              <a:t>поглощения в алюминии и свинце от энергии</a:t>
            </a:r>
            <a:r>
              <a:rPr lang="en-US" altLang="ru-RU" sz="16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altLang="ru-RU" sz="1600" b="1" dirty="0" err="1">
                <a:solidFill>
                  <a:srgbClr val="2D2D8A"/>
                </a:solidFill>
                <a:latin typeface="+mn-lt"/>
              </a:rPr>
              <a:t>γ</a:t>
            </a:r>
            <a:r>
              <a:rPr lang="ru-RU" altLang="ru-RU" sz="1600" b="1" dirty="0">
                <a:solidFill>
                  <a:srgbClr val="2D2D8A"/>
                </a:solidFill>
                <a:latin typeface="+mn-lt"/>
              </a:rPr>
              <a:t>-квантов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173D3-BAF3-6286-06D0-E586006F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22</a:t>
            </a:fld>
            <a:endParaRPr lang="en-US" alt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Детекторы частиц</a:t>
            </a:r>
            <a:endParaRPr lang="ru-RU" altLang="ru-RU" sz="3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5604" name="Rectangle 8"/>
          <p:cNvSpPr>
            <a:spLocks noChangeArrowheads="1"/>
          </p:cNvSpPr>
          <p:nvPr/>
        </p:nvSpPr>
        <p:spPr bwMode="auto">
          <a:xfrm>
            <a:off x="152400" y="1161226"/>
            <a:ext cx="86868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D2D8A"/>
                </a:solidFill>
              </a:rPr>
              <a:t>Заряженная частица, двигаясь в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нейтральной среде детектора (газ, жидкость, твердое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тело, аморфное или кристаллическое), вызывает в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результате электромагнитных взаимодействий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ионизацию и возбуждение атомов среды. Вдоль пути движения частицы появляются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свободные заряды (электроны и ионы) и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возбужденные атомы.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Если среда находится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u="sng" dirty="0">
                <a:solidFill>
                  <a:srgbClr val="2D2D8A"/>
                </a:solidFill>
              </a:rPr>
              <a:t>в электрическом поле</a:t>
            </a:r>
            <a:r>
              <a:rPr lang="ru-RU" altLang="ru-RU" sz="2000" b="1" dirty="0">
                <a:solidFill>
                  <a:srgbClr val="2D2D8A"/>
                </a:solidFill>
              </a:rPr>
              <a:t>, то в ней возникает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электрический ток, который фиксируется в виде электрического импульса. 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Детекторы,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использующие этот принцип, называют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i="1" dirty="0">
                <a:solidFill>
                  <a:srgbClr val="FF0000"/>
                </a:solidFill>
              </a:rPr>
              <a:t>ионизационными</a:t>
            </a:r>
            <a:r>
              <a:rPr lang="ru-RU" altLang="ru-RU" sz="2000" b="1" dirty="0">
                <a:solidFill>
                  <a:srgbClr val="003399"/>
                </a:solidFill>
              </a:rPr>
              <a:t>.</a:t>
            </a:r>
            <a:endParaRPr lang="en-US" altLang="ru-RU" sz="2000" b="1" dirty="0">
              <a:solidFill>
                <a:srgbClr val="003399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3399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D2D8A"/>
                </a:solidFill>
              </a:rPr>
              <a:t>При возвращении возбужденных атомов в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основное состояние </a:t>
            </a:r>
            <a:r>
              <a:rPr lang="ru-RU" altLang="ru-RU" sz="2000" b="1" u="sng" dirty="0">
                <a:solidFill>
                  <a:srgbClr val="2D2D8A"/>
                </a:solidFill>
              </a:rPr>
              <a:t>излучаются фотоны</a:t>
            </a:r>
            <a:r>
              <a:rPr lang="ru-RU" altLang="ru-RU" sz="2000" b="1" dirty="0">
                <a:solidFill>
                  <a:srgbClr val="2D2D8A"/>
                </a:solidFill>
              </a:rPr>
              <a:t>, которые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могут быть зарегистрированы в виде оптической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вспышки в видимой или ультрафиолетовой области.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D2D8A"/>
                </a:solidFill>
              </a:rPr>
              <a:t>Этот принцип используется в </a:t>
            </a:r>
            <a:r>
              <a:rPr lang="ru-RU" altLang="ru-RU" sz="2000" b="1" i="1" dirty="0">
                <a:solidFill>
                  <a:srgbClr val="FF0000"/>
                </a:solidFill>
              </a:rPr>
              <a:t>сцинтилляционных</a:t>
            </a:r>
            <a:r>
              <a:rPr lang="en-US" altLang="ru-RU" sz="2000" b="1" i="1" dirty="0">
                <a:solidFill>
                  <a:srgbClr val="003399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детекторах.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3399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D2D8A"/>
                </a:solidFill>
              </a:rPr>
              <a:t>При определенных условиях </a:t>
            </a:r>
            <a:r>
              <a:rPr lang="ru-RU" altLang="ru-RU" sz="2000" b="1" u="sng" dirty="0">
                <a:solidFill>
                  <a:srgbClr val="2D2D8A"/>
                </a:solidFill>
              </a:rPr>
              <a:t>траекторию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пролетающей заряженной частицы можно сделать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u="sng" dirty="0">
                <a:solidFill>
                  <a:srgbClr val="2D2D8A"/>
                </a:solidFill>
              </a:rPr>
              <a:t>видимой</a:t>
            </a:r>
            <a:r>
              <a:rPr lang="ru-RU" altLang="ru-RU" sz="2000" b="1" dirty="0">
                <a:solidFill>
                  <a:srgbClr val="2D2D8A"/>
                </a:solidFill>
              </a:rPr>
              <a:t>. Этот способ реализуется в так называемых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i="1" dirty="0">
                <a:solidFill>
                  <a:srgbClr val="FF0000"/>
                </a:solidFill>
              </a:rPr>
              <a:t>трековых</a:t>
            </a:r>
            <a:r>
              <a:rPr lang="ru-RU" altLang="ru-RU" sz="2000" b="1" i="1" dirty="0">
                <a:solidFill>
                  <a:srgbClr val="003399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детекторах.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82E6A-6CCF-D200-35B5-D05F3F54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6CAA47-324D-4977-A9DE-801C2C7D63AC}" type="slidenum">
              <a:rPr lang="en-US" altLang="ru-RU" smtClean="0"/>
              <a:pPr>
                <a:defRPr/>
              </a:pPr>
              <a:t>23</a:t>
            </a:fld>
            <a:endParaRPr lang="en-US" alt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24200"/>
            <a:ext cx="7772400" cy="6096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Трековые и координатные детекторы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76DDA-1038-C098-41B8-2BA2F3A8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73738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6096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Трековые и координатные детекторы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371600"/>
            <a:ext cx="8610600" cy="5181600"/>
          </a:xfrm>
        </p:spPr>
        <p:txBody>
          <a:bodyPr/>
          <a:lstStyle/>
          <a:p>
            <a:pPr marL="628650" indent="-285750" algn="just" eaLnBrk="1" hangingPunct="1">
              <a:lnSpc>
                <a:spcPct val="80000"/>
              </a:lnSpc>
            </a:pPr>
            <a:r>
              <a:rPr lang="ru-RU" altLang="ru-RU" sz="2200" b="1" i="1" dirty="0">
                <a:solidFill>
                  <a:srgbClr val="2D2D8A"/>
                </a:solidFill>
              </a:rPr>
              <a:t>Трековыми детекторами</a:t>
            </a:r>
            <a:r>
              <a:rPr lang="ru-RU" altLang="ru-RU" sz="2200" b="1" dirty="0">
                <a:solidFill>
                  <a:srgbClr val="2D2D8A"/>
                </a:solidFill>
              </a:rPr>
              <a:t> называют группу детекторов, в которых </a:t>
            </a:r>
            <a:r>
              <a:rPr lang="ru-RU" altLang="ru-RU" sz="2200" b="1" dirty="0">
                <a:solidFill>
                  <a:srgbClr val="FF0000"/>
                </a:solidFill>
              </a:rPr>
              <a:t>при прохождении заряженной частицы возникает визуально </a:t>
            </a:r>
            <a:r>
              <a:rPr lang="ru-RU" altLang="ru-RU" sz="2200" b="1" u="sng" dirty="0">
                <a:solidFill>
                  <a:srgbClr val="FF0000"/>
                </a:solidFill>
              </a:rPr>
              <a:t>наблюдаемый</a:t>
            </a:r>
            <a:r>
              <a:rPr lang="ru-RU" altLang="ru-RU" sz="2200" b="1" dirty="0">
                <a:solidFill>
                  <a:srgbClr val="FF0000"/>
                </a:solidFill>
              </a:rPr>
              <a:t> след</a:t>
            </a:r>
            <a:r>
              <a:rPr lang="ru-RU" altLang="ru-RU" sz="2200" b="1" dirty="0">
                <a:solidFill>
                  <a:srgbClr val="2D2D8A"/>
                </a:solidFill>
              </a:rPr>
              <a:t> (трек) этой частицы. Трековые детекторы сыграли выдающуюся роль в силу наглядности и возможности получения исчерпывающей пространственной картины изучаемого процесса.</a:t>
            </a:r>
          </a:p>
          <a:p>
            <a:pPr marL="628650" indent="-285750" algn="just" eaLnBrk="1" hangingPunct="1">
              <a:lnSpc>
                <a:spcPct val="80000"/>
              </a:lnSpc>
            </a:pPr>
            <a:r>
              <a:rPr lang="ru-RU" altLang="ru-RU" sz="2200" b="1" dirty="0">
                <a:solidFill>
                  <a:srgbClr val="2D2D8A"/>
                </a:solidFill>
              </a:rPr>
              <a:t>Благодаря этим детекторам были открыты ядерные распады и реакции, частицы (позитрон, мюон, заряженные пионы, странные и очарованные частицы). 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marL="628650" indent="-285750" algn="just" eaLnBrk="1" hangingPunct="1">
              <a:lnSpc>
                <a:spcPct val="80000"/>
              </a:lnSpc>
            </a:pPr>
            <a:r>
              <a:rPr lang="ru-RU" altLang="ru-RU" sz="2200" b="1" dirty="0">
                <a:solidFill>
                  <a:srgbClr val="2D2D8A"/>
                </a:solidFill>
              </a:rPr>
              <a:t>В трековых детекторах след частицы визуально наблюдаем.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indent="0" algn="just" eaLnBrk="1" hangingPunct="1">
              <a:lnSpc>
                <a:spcPct val="80000"/>
              </a:lnSpc>
              <a:buNone/>
            </a:pPr>
            <a:r>
              <a:rPr lang="ru-RU" altLang="ru-RU" sz="2200" b="1" dirty="0">
                <a:solidFill>
                  <a:srgbClr val="2D2D8A"/>
                </a:solidFill>
              </a:rPr>
              <a:t> 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marL="628650" indent="-285750" algn="just" eaLnBrk="1" hangingPunct="1">
              <a:lnSpc>
                <a:spcPct val="80000"/>
              </a:lnSpc>
            </a:pPr>
            <a:r>
              <a:rPr lang="ru-RU" altLang="ru-RU" sz="2200" b="1" dirty="0">
                <a:solidFill>
                  <a:srgbClr val="2D2D8A"/>
                </a:solidFill>
              </a:rPr>
              <a:t>Есть группа детекторов, в которых </a:t>
            </a:r>
            <a:r>
              <a:rPr lang="ru-RU" altLang="ru-RU" sz="2200" b="1" dirty="0">
                <a:solidFill>
                  <a:srgbClr val="FF0000"/>
                </a:solidFill>
              </a:rPr>
              <a:t>треки частиц </a:t>
            </a:r>
            <a:r>
              <a:rPr lang="ru-RU" altLang="ru-RU" sz="2200" b="1" u="sng" dirty="0">
                <a:solidFill>
                  <a:srgbClr val="FF0000"/>
                </a:solidFill>
              </a:rPr>
              <a:t>не наблюдаемы</a:t>
            </a:r>
            <a:r>
              <a:rPr lang="ru-RU" altLang="ru-RU" sz="2200" b="1" dirty="0">
                <a:solidFill>
                  <a:srgbClr val="FF0000"/>
                </a:solidFill>
              </a:rPr>
              <a:t>, но с высокой точностью фиксируются их пространственные координаты</a:t>
            </a:r>
            <a:r>
              <a:rPr lang="ru-RU" altLang="ru-RU" sz="2200" b="1" dirty="0">
                <a:solidFill>
                  <a:srgbClr val="2D2D8A"/>
                </a:solidFill>
              </a:rPr>
              <a:t>. Детекторы такого типа называют </a:t>
            </a:r>
            <a:r>
              <a:rPr lang="ru-RU" altLang="ru-RU" sz="2200" b="1" i="1" dirty="0">
                <a:solidFill>
                  <a:srgbClr val="2D2D8A"/>
                </a:solidFill>
              </a:rPr>
              <a:t>координатными </a:t>
            </a:r>
            <a:r>
              <a:rPr lang="ru-RU" altLang="ru-RU" sz="2200" b="1" dirty="0">
                <a:solidFill>
                  <a:srgbClr val="2D2D8A"/>
                </a:solidFill>
              </a:rPr>
              <a:t>(многопроволочная пропорциональная камера, дрейфовая камера, полупроводниковый </a:t>
            </a:r>
            <a:r>
              <a:rPr lang="ru-RU" altLang="ru-RU" sz="2200" b="1" dirty="0" err="1">
                <a:solidFill>
                  <a:srgbClr val="2D2D8A"/>
                </a:solidFill>
              </a:rPr>
              <a:t>микростриповый</a:t>
            </a:r>
            <a:r>
              <a:rPr lang="ru-RU" altLang="ru-RU" sz="2200" b="1" dirty="0">
                <a:solidFill>
                  <a:srgbClr val="2D2D8A"/>
                </a:solidFill>
              </a:rPr>
              <a:t> детектор и некоторые другие).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FD564-8297-DADE-8C81-E99126F1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956704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2870"/>
            <a:ext cx="7772400" cy="8382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Ядерные фотоэмульсии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05800" cy="54864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Впервые с возможностью регистрации ядерных излучений фотографическим методом столкнулся А. Беккерель, открывший в 1896 г. с помощью фотопластинок радиоактивность урана. </a:t>
            </a:r>
            <a:endParaRPr lang="en-US" altLang="ru-RU" sz="1900" b="1" dirty="0">
              <a:solidFill>
                <a:srgbClr val="2D2D8A"/>
              </a:solidFill>
            </a:endParaRP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В практику субатомных исследований этот метод вошёл в конце сороковых годов прошлого века после создания специальных </a:t>
            </a:r>
            <a:r>
              <a:rPr lang="ru-RU" altLang="ru-RU" sz="1900" b="1" dirty="0">
                <a:solidFill>
                  <a:srgbClr val="FF0000"/>
                </a:solidFill>
              </a:rPr>
              <a:t>фотопластинок с толстым эмульсионным слоем</a:t>
            </a:r>
            <a:r>
              <a:rPr lang="ru-RU" altLang="ru-RU" sz="1900" b="1" dirty="0">
                <a:solidFill>
                  <a:srgbClr val="2D2D8A"/>
                </a:solidFill>
              </a:rPr>
              <a:t> (эта работа была отмечена Нобелевской премией).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Ядерные эмульсии, как и обычные светочувствительные, состоят из желатина и взвешенных частиц кристаллического бромистого серебра (</a:t>
            </a:r>
            <a:r>
              <a:rPr lang="ru-RU" altLang="ru-RU" sz="1900" b="1" dirty="0" err="1">
                <a:solidFill>
                  <a:srgbClr val="FF0000"/>
                </a:solidFill>
              </a:rPr>
              <a:t>AgBr</a:t>
            </a:r>
            <a:r>
              <a:rPr lang="ru-RU" altLang="ru-RU" sz="1900" b="1" dirty="0">
                <a:solidFill>
                  <a:srgbClr val="2D2D8A"/>
                </a:solidFill>
              </a:rPr>
              <a:t> – 80%) размером до 0.3 мкм, но в отличие от последних имеют существенно большую толщину - до 1200 микрон (толщина обычных эмульсий 10 мкм).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Заряженные частицы, проходя через слой эмульсии, ионизуют атомы, лежащие на их пути. В результате </a:t>
            </a:r>
            <a:r>
              <a:rPr lang="ru-RU" altLang="ru-RU" sz="1900" b="1" dirty="0">
                <a:solidFill>
                  <a:srgbClr val="FF0000"/>
                </a:solidFill>
              </a:rPr>
              <a:t>происходит разложение бромистого серебра и образование центров скрытого изображения</a:t>
            </a:r>
            <a:r>
              <a:rPr lang="ru-RU" altLang="ru-RU" sz="1900" b="1" dirty="0">
                <a:solidFill>
                  <a:srgbClr val="2D2D8A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При последующей проявке в эмульсии образуются мельчайшие зёрна металлического серебра размером до  1 мкм, которые наблюдаются под микроскопом в виде точек различной жирности.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След частицы имеет вид цепочки таких точек со средним расстоянием между ними, не превышающим 5 мкм.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По характеру этого следа (концентрации точек и отклонению от прямолинейности) можно идентифицировать тип частицы.</a:t>
            </a:r>
            <a:r>
              <a:rPr lang="ru-RU" altLang="ru-RU" sz="1900" dirty="0">
                <a:solidFill>
                  <a:srgbClr val="2D2D8A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588B0-1AC6-9FAE-5A30-C72D2332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257258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4AF018-C141-B153-3A32-DA722876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3185"/>
            <a:ext cx="7772400" cy="660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Ядерные фотоэмульсии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FE7622F-B7AC-8D2A-2DBA-E65C101A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01064"/>
            <a:ext cx="7162800" cy="226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C2081D0A-ABA9-C1C8-6AC7-825DC4F79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3094"/>
            <a:ext cx="3667167" cy="34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8991EB-E057-049F-330A-00A5D3DB9B7A}"/>
              </a:ext>
            </a:extLst>
          </p:cNvPr>
          <p:cNvSpPr txBox="1"/>
          <p:nvPr/>
        </p:nvSpPr>
        <p:spPr>
          <a:xfrm>
            <a:off x="4191000" y="3352800"/>
            <a:ext cx="1816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K meson decay in Nuclear Emulsion</a:t>
            </a:r>
            <a:endParaRPr lang="en-RU" sz="1200" b="1" dirty="0"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7419E-C5BE-FC53-D0FE-17E93A8E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743585"/>
            <a:ext cx="2571750" cy="3757479"/>
          </a:xfrm>
          <a:prstGeom prst="rect">
            <a:avLst/>
          </a:prstGeom>
        </p:spPr>
      </p:pic>
      <p:pic>
        <p:nvPicPr>
          <p:cNvPr id="717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6962" r="2537"/>
          <a:stretch/>
        </p:blipFill>
        <p:spPr bwMode="auto">
          <a:xfrm>
            <a:off x="19050" y="847049"/>
            <a:ext cx="2724150" cy="342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7FF2-C477-AB0D-D974-F512F6D6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4936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251" y="3890240"/>
            <a:ext cx="7045497" cy="2915477"/>
          </a:xfrm>
          <a:noFill/>
        </p:spPr>
      </p:pic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3">
            <a:lum bright="-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759"/>
            <a:ext cx="5033137" cy="244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8"/>
          <p:cNvSpPr txBox="1">
            <a:spLocks noChangeArrowheads="1"/>
          </p:cNvSpPr>
          <p:nvPr/>
        </p:nvSpPr>
        <p:spPr bwMode="auto">
          <a:xfrm>
            <a:off x="1711705" y="3465444"/>
            <a:ext cx="804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3399"/>
                </a:solidFill>
              </a:rPr>
              <a:t>Z </a:t>
            </a:r>
            <a:r>
              <a:rPr lang="en-US" altLang="ru-RU" sz="1800" b="1" dirty="0">
                <a:solidFill>
                  <a:srgbClr val="003399"/>
                </a:solidFill>
                <a:cs typeface="Times New Roman" panose="02020603050405020304" pitchFamily="18" charset="0"/>
              </a:rPr>
              <a:t>≈ 26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DA712-EC91-C653-3829-D0044323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28</a:t>
            </a:fld>
            <a:endParaRPr lang="en-US" altLang="ru-RU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7801EC-8ACA-524B-03ED-088AE2D6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3872948" cy="244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A3A341F-8AAD-2134-A28F-487E7BD5A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27256" y="3465443"/>
            <a:ext cx="3229235" cy="366714"/>
          </a:xfrm>
        </p:spPr>
        <p:txBody>
          <a:bodyPr/>
          <a:lstStyle/>
          <a:p>
            <a:r>
              <a:rPr lang="ru-RU" altLang="ru-RU" sz="2200" b="1" dirty="0">
                <a:solidFill>
                  <a:srgbClr val="2D2D8A"/>
                </a:solidFill>
              </a:rPr>
              <a:t>Треки от СТЭ</a:t>
            </a:r>
            <a:r>
              <a:rPr lang="en-US" altLang="ru-RU" sz="2200" b="1" dirty="0">
                <a:solidFill>
                  <a:srgbClr val="2D2D8A"/>
                </a:solidFill>
              </a:rPr>
              <a:t>?</a:t>
            </a:r>
            <a:endParaRPr lang="ru-RU" altLang="ru-RU" sz="2200" b="1" dirty="0">
              <a:solidFill>
                <a:srgbClr val="2D2D8A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00002-E3CC-062A-9A96-60C1CCC33488}"/>
              </a:ext>
            </a:extLst>
          </p:cNvPr>
          <p:cNvSpPr txBox="1">
            <a:spLocks/>
          </p:cNvSpPr>
          <p:nvPr/>
        </p:nvSpPr>
        <p:spPr bwMode="auto">
          <a:xfrm>
            <a:off x="685800" y="83185"/>
            <a:ext cx="7772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ru-RU" altLang="ru-RU" sz="3200" b="1" kern="0">
                <a:solidFill>
                  <a:srgbClr val="FF0000"/>
                </a:solidFill>
              </a:rPr>
              <a:t>Ядерные фотоэмульсии</a:t>
            </a:r>
            <a:endParaRPr lang="ru-RU" altLang="ru-RU" sz="3200" b="1" kern="0" dirty="0">
              <a:solidFill>
                <a:srgbClr val="FF0000"/>
              </a:solidFill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E163D94D-3DDA-8C08-7766-8E46042F9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893" y="3465443"/>
            <a:ext cx="1163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3399"/>
                </a:solidFill>
              </a:rPr>
              <a:t>Z = 90 </a:t>
            </a:r>
            <a:r>
              <a:rPr lang="en-US" altLang="ru-RU" sz="1800" b="1" dirty="0">
                <a:solidFill>
                  <a:srgbClr val="003399"/>
                </a:solidFill>
                <a:cs typeface="Times New Roman" panose="02020603050405020304" pitchFamily="18" charset="0"/>
              </a:rPr>
              <a:t>± 4</a:t>
            </a:r>
          </a:p>
        </p:txBody>
      </p:sp>
    </p:spTree>
    <p:extLst>
      <p:ext uri="{BB962C8B-B14F-4D97-AF65-F5344CB8AC3E}">
        <p14:creationId xmlns:p14="http://schemas.microsoft.com/office/powerpoint/2010/main" val="2340224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60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Эмульсионная камера</a:t>
            </a:r>
          </a:p>
        </p:txBody>
      </p:sp>
      <p:pic>
        <p:nvPicPr>
          <p:cNvPr id="10243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410" y="908050"/>
            <a:ext cx="4495800" cy="56451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C5682-2A53-306D-7B58-378FDBAC0074}"/>
              </a:ext>
            </a:extLst>
          </p:cNvPr>
          <p:cNvSpPr txBox="1"/>
          <p:nvPr/>
        </p:nvSpPr>
        <p:spPr>
          <a:xfrm>
            <a:off x="4933950" y="1066800"/>
            <a:ext cx="395859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700" b="1" dirty="0">
                <a:solidFill>
                  <a:srgbClr val="2D2D8A"/>
                </a:solidFill>
              </a:rPr>
              <a:t>В отличие от фотопластинки, где на большой длине могут быть просмотрены только горизонтальные следы, а все наклонные выходят за пределы эмульсионного слоя, </a:t>
            </a:r>
            <a:r>
              <a:rPr lang="en-RU" sz="1700" b="1" dirty="0">
                <a:solidFill>
                  <a:srgbClr val="FF0000"/>
                </a:solidFill>
              </a:rPr>
              <a:t>в эмульсионной камере наклонные следы, выйдя из данного слоя, продолжаются в соседнем, затем в следующем и т. д., пока частица не остановится или не выйдет за пределы эмульсионной камеры.</a:t>
            </a:r>
            <a:r>
              <a:rPr lang="en-RU" sz="1700" b="1" dirty="0">
                <a:solidFill>
                  <a:srgbClr val="2D2D8A"/>
                </a:solidFill>
              </a:rPr>
              <a:t> Для того чтобы можно было быстро находить продолжения следов в соседних эмульсионных слоях, на все слои перед разборкой эмульсионной камеры наносится (при помощи рентгеновских лучей или оптическим методом) единая координатная прямоугольная сетка с расстояниями между линиями в несколько миллиметров.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69694-8BEB-D8B5-F651-EFA48F70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87998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</a:rPr>
              <a:t>Нобелевские премии по физике за разработку детекторов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" y="1447800"/>
            <a:ext cx="5715000" cy="510540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ru-RU" sz="2400" b="1" dirty="0">
                <a:solidFill>
                  <a:srgbClr val="2D2D8A"/>
                </a:solidFill>
              </a:rPr>
              <a:t>1927</a:t>
            </a:r>
            <a:r>
              <a:rPr lang="ru-RU" altLang="ru-RU" sz="2400" b="1" dirty="0">
                <a:solidFill>
                  <a:srgbClr val="2D2D8A"/>
                </a:solidFill>
              </a:rPr>
              <a:t> г.,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Ч. Вильсон –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за открытие метода, делающего видимыми траектории заряженных частиц, с помощью конденсации пара.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1948 г., П. </a:t>
            </a:r>
            <a:r>
              <a:rPr lang="ru-RU" altLang="ru-RU" sz="2400" b="1" dirty="0" err="1">
                <a:solidFill>
                  <a:srgbClr val="2D2D8A"/>
                </a:solidFill>
              </a:rPr>
              <a:t>Блэкетт</a:t>
            </a:r>
            <a:r>
              <a:rPr lang="ru-RU" altLang="ru-RU" sz="2400" b="1" dirty="0">
                <a:solidFill>
                  <a:srgbClr val="2D2D8A"/>
                </a:solidFill>
              </a:rPr>
              <a:t> – за создание метода камеры Вильсона и открытия с его помощью в области ядерной физики и космических лучей.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1950 г., С. Пауэлл – за создание фотографического метода и открытий, связанных с мезонами, сделанным с помощью этого метода.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D8698-142E-8E9C-B16E-70D96D4D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28" y="1447799"/>
            <a:ext cx="2070122" cy="1528477"/>
          </a:xfrm>
          <a:prstGeom prst="rect">
            <a:avLst/>
          </a:prstGeom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A5B6265-97C8-4C86-1806-D038CB45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58" y="1447801"/>
            <a:ext cx="1080742" cy="152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A2D0001-A862-6A51-6C9D-C7B408AD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58" y="3128675"/>
            <a:ext cx="1081238" cy="152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214D4-DE5B-2EC2-303C-78ABBA949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83" y="3128675"/>
            <a:ext cx="1422318" cy="151259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1A8047-F268-E880-8B29-E9B4BFFF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58" y="4809549"/>
            <a:ext cx="1080742" cy="15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98B95-F99A-833A-2ED7-B7F2F2F19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83" y="4793671"/>
            <a:ext cx="1193717" cy="195025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6BAE8-0669-8892-DC40-AE929589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1428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7" y="62010"/>
            <a:ext cx="5749925" cy="181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3">
            <a:lum bright="-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" y="1955716"/>
            <a:ext cx="3639011" cy="484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6" descr="Treck 110-3"/>
          <p:cNvPicPr>
            <a:picLocks noChangeAspect="1" noChangeArrowheads="1"/>
          </p:cNvPicPr>
          <p:nvPr/>
        </p:nvPicPr>
        <p:blipFill>
          <a:blip r:embed="rId4">
            <a:lum bright="10000"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52" y="1955717"/>
            <a:ext cx="4596726" cy="31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Meteorite that fell in China : r/interestingasfuck">
            <a:extLst>
              <a:ext uri="{FF2B5EF4-FFF2-40B4-BE49-F238E27FC236}">
                <a16:creationId xmlns:a16="http://schemas.microsoft.com/office/drawing/2014/main" id="{FC16F750-9959-71C1-6933-B91989C53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91" y="5160657"/>
            <a:ext cx="1750071" cy="16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ight green olivine from Pakistan, showing chisel termination and silky luster">
            <a:extLst>
              <a:ext uri="{FF2B5EF4-FFF2-40B4-BE49-F238E27FC236}">
                <a16:creationId xmlns:a16="http://schemas.microsoft.com/office/drawing/2014/main" id="{92C4B6F6-874B-333B-3FBA-A1F431A0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52" y="5158497"/>
            <a:ext cx="1524000" cy="164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livine basalt from the Moon, collected in 1971 by the crew of Apollo 15">
            <a:extLst>
              <a:ext uri="{FF2B5EF4-FFF2-40B4-BE49-F238E27FC236}">
                <a16:creationId xmlns:a16="http://schemas.microsoft.com/office/drawing/2014/main" id="{CDC9BCDD-B331-2D50-8526-89398233B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8" t="11111" r="27293" b="10000"/>
          <a:stretch/>
        </p:blipFill>
        <p:spPr bwMode="auto">
          <a:xfrm>
            <a:off x="7555501" y="5162817"/>
            <a:ext cx="1105577" cy="163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9ABCB-691F-1203-CBFD-ECD33AF4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4817" y="6400800"/>
            <a:ext cx="609600" cy="304800"/>
          </a:xfrm>
        </p:spPr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30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2369142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97230" y="36562"/>
            <a:ext cx="7772400" cy="660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Камера Вильсона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5682-2A53-306D-7B58-378FDBAC0074}"/>
              </a:ext>
            </a:extLst>
          </p:cNvPr>
          <p:cNvSpPr txBox="1"/>
          <p:nvPr/>
        </p:nvSpPr>
        <p:spPr>
          <a:xfrm>
            <a:off x="240030" y="733974"/>
            <a:ext cx="86639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2D2D8A"/>
                </a:solidFill>
                <a:cs typeface="Times New Roman" panose="02020603050405020304" pitchFamily="18" charset="0"/>
              </a:rPr>
              <a:t>Треки 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заряженных частиц становятся видимыми благодаря </a:t>
            </a: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конденсации перенасыщенного пара на ионах газа, образованных заряженной частицей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. На ионах образуются капли жидкости, которые вырастают до размеров достаточных для наблюдения (10</a:t>
            </a:r>
            <a:r>
              <a:rPr lang="ru-RU" sz="1400" b="1" i="0" u="none" strike="noStrike" baseline="30000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-3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-10</a:t>
            </a:r>
            <a:r>
              <a:rPr lang="ru-RU" sz="1400" b="1" i="0" u="none" strike="noStrike" baseline="30000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-4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 см) и фотографирования при хорошем освещении.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Пространственное разрешение камеры Вильсона обычно ≈ 0.3 мм. Рабочей средой чаще всего является смесь паров воды и спирта под давлением 0.1-2 атмосферы (водяной пар конденсируется главным образом на отрицательных ионах, пары спирта – на положительных).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Перенасыщение достигается быстрым уменьшением давления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 за счёт расширения рабочего объёма.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Время чувствительности камеры, в течение которого перенасыщение остаётся достаточным для конденсации на ионах, а сам объём приемлемо прозрачным (не перегруженным капельками, в том числе и фоновыми), меняется от сотых долей секунды до нескольких секунд. После этого необходимо очистить рабочий объём камеры и восстановить её чувствительность. Таким образом, камера Вильсона работает в циклическом режиме. Полное время цикла обычно </a:t>
            </a:r>
            <a:r>
              <a:rPr lang="ru-RU" sz="1400" b="1" i="0" u="sng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&gt;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 1 мин.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Обычно </a:t>
            </a: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помещают в магнитное поле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, в котором траектории заряженных частиц искривляются. </a:t>
            </a:r>
            <a:endParaRPr lang="en-RU" sz="1400" b="1" dirty="0">
              <a:solidFill>
                <a:srgbClr val="2D2D8A"/>
              </a:solidFill>
              <a:cs typeface="Times New Roman" panose="02020603050405020304" pitchFamily="18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E906FB5-5AA3-E932-45E8-95BF0C896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22" y="4296942"/>
            <a:ext cx="2497859" cy="195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oud Chamber | FZU">
            <a:extLst>
              <a:ext uri="{FF2B5EF4-FFF2-40B4-BE49-F238E27FC236}">
                <a16:creationId xmlns:a16="http://schemas.microsoft.com/office/drawing/2014/main" id="{B1EE7B68-7877-A3A5-6674-E5BED57D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91000"/>
            <a:ext cx="2888973" cy="21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ing with one's own eyes' and speaking to the mind: a history of the Wilson  cloud chamber in the teaching of physics | The British Journal for the  History of Science |">
            <a:extLst>
              <a:ext uri="{FF2B5EF4-FFF2-40B4-BE49-F238E27FC236}">
                <a16:creationId xmlns:a16="http://schemas.microsoft.com/office/drawing/2014/main" id="{BFAA4A15-04CD-7A93-AE80-C333BC6B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6" y="4191000"/>
            <a:ext cx="3243338" cy="21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B8A2DA-A499-59A6-2C17-498DA14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2512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97230" y="36562"/>
            <a:ext cx="7772400" cy="660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Пузырьковая камера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5682-2A53-306D-7B58-378FDBAC0074}"/>
              </a:ext>
            </a:extLst>
          </p:cNvPr>
          <p:cNvSpPr txBox="1"/>
          <p:nvPr/>
        </p:nvSpPr>
        <p:spPr>
          <a:xfrm>
            <a:off x="240030" y="733974"/>
            <a:ext cx="86639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В пузырьковой камере используется свойство чистой </a:t>
            </a: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перегретой жидкости</a:t>
            </a:r>
            <a:r>
              <a:rPr lang="ru-RU" sz="1400" b="1" i="0" u="none" strike="noStrike" dirty="0">
                <a:solidFill>
                  <a:schemeClr val="accent2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вскипать (образовывать пузырьки пара) вдоль пути пролёта заряженной частицы. Перегретая жидкость – это жидкость, нагретая до температуры большей температуры кипения для данных условий.</a:t>
            </a:r>
            <a:r>
              <a:rPr lang="ru-RU" sz="1400" b="1" i="0" u="none" strike="noStrike" dirty="0">
                <a:solidFill>
                  <a:schemeClr val="accent2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Вскипание такой жидкости происходит при появлении центров парообразования, например, ионов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.</a:t>
            </a:r>
            <a:endParaRPr lang="en-US" sz="1400" b="1" i="0" u="none" strike="noStrike" dirty="0">
              <a:solidFill>
                <a:srgbClr val="2D2D8A"/>
              </a:solidFill>
              <a:effectLst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Перегретое состояние достигается быстрым (5-20 </a:t>
            </a:r>
            <a:r>
              <a:rPr lang="ru-RU" sz="1400" b="1" i="0" u="none" strike="noStrike" dirty="0" err="1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мс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) уменьшением внешнего давления. На несколько миллисекунд камера становится чувствительной и способна зарегистрировать заряженную частицу. После фотографирования треков давление поднимается до прежней величины, пузырьки “</a:t>
            </a:r>
            <a:r>
              <a:rPr lang="ru-RU" sz="1400" b="1" i="0" u="none" strike="noStrike" dirty="0" err="1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схлопываются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” и камера вновь готова к работе. </a:t>
            </a:r>
            <a:endParaRPr lang="en-US" sz="1400" b="1" dirty="0">
              <a:solidFill>
                <a:srgbClr val="2D2D8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Пузырьковые камеры могут достигать очень больших размеров (до 40 м</a:t>
            </a:r>
            <a:r>
              <a:rPr lang="ru-RU" sz="1400" b="1" i="0" u="none" strike="noStrike" baseline="30000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3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). Их, как и камеры Вильсона, помещают в магнитное поле. Пространственное разрешение пузырьковых камер</a:t>
            </a:r>
            <a:r>
              <a:rPr lang="en-US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 ~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0.1 мм. </a:t>
            </a:r>
            <a:endParaRPr lang="en-US" sz="1400" b="1" i="0" u="none" strike="noStrike" dirty="0">
              <a:solidFill>
                <a:srgbClr val="2D2D8A"/>
              </a:solidFill>
              <a:effectLst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Недостатком пузырьковой камеры является то, что её невозможно (в отличие от камеры Вильсона) быстро “включить” по сигналам внешних детекторов, осуществляющих предварительный отбор событий, так как жидкость слишком инерционна и не поддается очень быстрому (за время </a:t>
            </a:r>
            <a:r>
              <a:rPr lang="en-US" sz="1400" b="1" dirty="0">
                <a:solidFill>
                  <a:srgbClr val="2D2D8A"/>
                </a:solidFill>
                <a:cs typeface="Times New Roman" panose="02020603050405020304" pitchFamily="18" charset="0"/>
              </a:rPr>
              <a:t>~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1 мкс) расширению. </a:t>
            </a:r>
            <a:endParaRPr lang="en-RU" sz="1400" b="1" dirty="0">
              <a:solidFill>
                <a:srgbClr val="2D2D8A"/>
              </a:solidFill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A2CDD-2266-4A35-1820-AE91169DC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48" y="3994924"/>
            <a:ext cx="21844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3D35F7-995C-54A6-88D8-9F10451D4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960" y="3939044"/>
            <a:ext cx="2463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BA48859-B9BB-5245-28A1-3EE9FFAB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613" y="3814532"/>
            <a:ext cx="1986123" cy="278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Увидеть невидимое: как открывают и наблюдают субатомные частицы - Блог  издательства «Манн, Иванов и Фербер»">
            <a:extLst>
              <a:ext uri="{FF2B5EF4-FFF2-40B4-BE49-F238E27FC236}">
                <a16:creationId xmlns:a16="http://schemas.microsoft.com/office/drawing/2014/main" id="{50E4E8C2-4529-DB90-0F4F-3B9976792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7" y="3814531"/>
            <a:ext cx="2040764" cy="278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469AE-A477-3227-3747-856EDBBB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061366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140F11A-A477-BE84-51D6-2AE59E04C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432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Детекторы ионизационного типа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7C0-A2E6-2DFE-ACB6-03442427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33</a:t>
            </a:fld>
            <a:endParaRPr lang="en-US" altLang="ru-R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0000"/>
                </a:solidFill>
              </a:rPr>
              <a:t>Электроскоп</a:t>
            </a:r>
          </a:p>
        </p:txBody>
      </p:sp>
      <p:pic>
        <p:nvPicPr>
          <p:cNvPr id="27651" name="Содержимое 6" descr="Electroscope_showing_induction.bmp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447800"/>
            <a:ext cx="3414713" cy="2930525"/>
          </a:xfrm>
        </p:spPr>
      </p:pic>
      <p:pic>
        <p:nvPicPr>
          <p:cNvPr id="27652" name="Содержимое 7" descr="Banka_probka_elek_skope5_1.bmp"/>
          <p:cNvPicPr>
            <a:picLocks noGrp="1" noChangeAspect="1"/>
          </p:cNvPicPr>
          <p:nvPr>
            <p:ph sz="quarter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97563" y="1460500"/>
            <a:ext cx="2225675" cy="2730500"/>
          </a:xfrm>
        </p:spPr>
      </p:pic>
      <p:sp>
        <p:nvSpPr>
          <p:cNvPr id="27654" name="TextBox 8"/>
          <p:cNvSpPr txBox="1">
            <a:spLocks noChangeArrowheads="1"/>
          </p:cNvSpPr>
          <p:nvPr/>
        </p:nvSpPr>
        <p:spPr bwMode="auto">
          <a:xfrm>
            <a:off x="2270125" y="990600"/>
            <a:ext cx="459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2060"/>
                </a:solidFill>
              </a:rPr>
              <a:t>Abraham Bennet, Alessandro Volta, </a:t>
            </a:r>
            <a:r>
              <a:rPr lang="ru-RU" altLang="ru-RU" sz="1800" b="1">
                <a:solidFill>
                  <a:srgbClr val="002060"/>
                </a:solidFill>
              </a:rPr>
              <a:t>178</a:t>
            </a:r>
            <a:r>
              <a:rPr lang="en-US" altLang="ru-RU" sz="1800" b="1">
                <a:solidFill>
                  <a:srgbClr val="002060"/>
                </a:solidFill>
              </a:rPr>
              <a:t>7</a:t>
            </a:r>
            <a:r>
              <a:rPr lang="ru-RU" altLang="ru-RU" sz="1800" b="1">
                <a:solidFill>
                  <a:srgbClr val="002060"/>
                </a:solidFill>
              </a:rPr>
              <a:t> г.</a:t>
            </a:r>
          </a:p>
        </p:txBody>
      </p:sp>
      <p:pic>
        <p:nvPicPr>
          <p:cNvPr id="27655" name="Рисунок 10" descr="Direct-reading_dosimet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29200"/>
            <a:ext cx="6400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Box 11"/>
          <p:cNvSpPr txBox="1">
            <a:spLocks noChangeArrowheads="1"/>
          </p:cNvSpPr>
          <p:nvPr/>
        </p:nvSpPr>
        <p:spPr bwMode="auto">
          <a:xfrm>
            <a:off x="2003425" y="4546600"/>
            <a:ext cx="5133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</a:rPr>
              <a:t>Индивидуальный дозиметр с кварцевой нитью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E107E-96FE-B634-B26E-D6E22A65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34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98456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Детекторы ионизационного типа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87325" y="911687"/>
            <a:ext cx="8763000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spcBef>
                <a:spcPct val="0"/>
              </a:spcBef>
            </a:pPr>
            <a:r>
              <a:rPr lang="ru-RU" altLang="ru-RU" sz="2100" b="1" dirty="0">
                <a:solidFill>
                  <a:srgbClr val="2D2D8A"/>
                </a:solidFill>
              </a:rPr>
              <a:t>При ионизации среды заряженной частицей возникает кратковременный </a:t>
            </a:r>
            <a:r>
              <a:rPr lang="ru-RU" altLang="ru-RU" sz="2100" b="1" dirty="0">
                <a:solidFill>
                  <a:srgbClr val="FF0000"/>
                </a:solidFill>
              </a:rPr>
              <a:t>электрический ток</a:t>
            </a:r>
            <a:r>
              <a:rPr lang="ru-RU" altLang="ru-RU" sz="2100" b="1" dirty="0">
                <a:solidFill>
                  <a:srgbClr val="2D2D8A"/>
                </a:solidFill>
              </a:rPr>
              <a:t>, регистрируемый соответствующей электроникой. </a:t>
            </a:r>
          </a:p>
          <a:p>
            <a:pPr marL="285750" indent="-285750" algn="just" eaLnBrk="1" hangingPunct="1">
              <a:spcBef>
                <a:spcPct val="0"/>
              </a:spcBef>
            </a:pPr>
            <a:r>
              <a:rPr lang="ru-RU" altLang="ru-RU" sz="2100" b="1" dirty="0">
                <a:solidFill>
                  <a:srgbClr val="2D2D8A"/>
                </a:solidFill>
              </a:rPr>
              <a:t>Детектирующая среда может быть газообразной, жидкой или твердой. Наиболее обширную группу детекторов этого типа образуют газонаполненные детекторы. </a:t>
            </a:r>
          </a:p>
          <a:p>
            <a:pPr marL="285750" indent="-285750" algn="just" eaLnBrk="1" hangingPunct="1">
              <a:spcBef>
                <a:spcPct val="0"/>
              </a:spcBef>
            </a:pPr>
            <a:r>
              <a:rPr lang="ru-RU" altLang="ru-RU" sz="2100" b="1" dirty="0">
                <a:solidFill>
                  <a:srgbClr val="2D2D8A"/>
                </a:solidFill>
              </a:rPr>
              <a:t>Простейшим из них является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ионизационная камера. Она представляет собой систему двух электродов в объёме, заполненном инертным газом. </a:t>
            </a:r>
          </a:p>
          <a:p>
            <a:pPr marL="285750" indent="-285750" algn="just" eaLnBrk="1" hangingPunct="1">
              <a:spcBef>
                <a:spcPct val="0"/>
              </a:spcBef>
            </a:pPr>
            <a:r>
              <a:rPr lang="ru-RU" altLang="ru-RU" sz="2100" b="1" dirty="0">
                <a:solidFill>
                  <a:srgbClr val="2D2D8A"/>
                </a:solidFill>
              </a:rPr>
              <a:t>Если частица полностью останавливается в объёме камеры, то по величине собранного заряда легко определить энергию частицы.</a:t>
            </a:r>
          </a:p>
        </p:txBody>
      </p:sp>
      <p:pic>
        <p:nvPicPr>
          <p:cNvPr id="28677" name="Picture 8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4895850"/>
            <a:ext cx="31908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0" descr="ion-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05400"/>
            <a:ext cx="25908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67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323220"/>
              </p:ext>
            </p:extLst>
          </p:nvPr>
        </p:nvGraphicFramePr>
        <p:xfrm>
          <a:off x="228600" y="4972050"/>
          <a:ext cx="3352800" cy="156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4058907" imgH="1888503" progId="CorelDRAW.Graphic.13">
                  <p:embed/>
                </p:oleObj>
              </mc:Choice>
              <mc:Fallback>
                <p:oleObj name="CorelDRAW" r:id="rId4" imgW="4058907" imgH="1888503" progId="CorelDRAW.Graphic.1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6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972050"/>
                        <a:ext cx="3352800" cy="156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CDF70-7378-C0A2-9BCE-799E3D05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35</a:t>
            </a:fld>
            <a:endParaRPr lang="en-US" altLang="ru-R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140F11A-A477-BE84-51D6-2AE59E04C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Детекторы ионизационного типа</a:t>
            </a:r>
            <a:br>
              <a:rPr lang="ru-RU" altLang="ru-RU" sz="3200" b="1" dirty="0">
                <a:solidFill>
                  <a:srgbClr val="FF0000"/>
                </a:solidFill>
              </a:rPr>
            </a:br>
            <a:r>
              <a:rPr lang="ru-RU" altLang="ru-RU" sz="3200" b="1" dirty="0">
                <a:solidFill>
                  <a:srgbClr val="FF0000"/>
                </a:solidFill>
              </a:rPr>
              <a:t>(Газонаполненные детекторы)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4C554-0A45-96C0-7155-1117C21C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36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01862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Ионизационные камеры</a:t>
            </a:r>
          </a:p>
        </p:txBody>
      </p:sp>
      <p:sp>
        <p:nvSpPr>
          <p:cNvPr id="29701" name="AutoShape 8" descr="neaeqv"/>
          <p:cNvSpPr>
            <a:spLocks noChangeAspect="1" noChangeArrowheads="1"/>
          </p:cNvSpPr>
          <p:nvPr/>
        </p:nvSpPr>
        <p:spPr bwMode="auto">
          <a:xfrm>
            <a:off x="1379538" y="3063875"/>
            <a:ext cx="15240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A042E-B594-5C1A-1FEE-9DAD793FA3AD}"/>
              </a:ext>
            </a:extLst>
          </p:cNvPr>
          <p:cNvSpPr txBox="1"/>
          <p:nvPr/>
        </p:nvSpPr>
        <p:spPr>
          <a:xfrm>
            <a:off x="142180" y="857845"/>
            <a:ext cx="580142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solidFill>
                  <a:srgbClr val="2D2D8A"/>
                </a:solidFill>
              </a:rPr>
              <a:t>Ионизационная камера - представляет собой систему из двух или трёх электродов в объёме, заполненном газом (</a:t>
            </a:r>
            <a:r>
              <a:rPr lang="ru-RU" altLang="ru-RU" sz="2200" b="1" dirty="0" err="1">
                <a:solidFill>
                  <a:srgbClr val="2D2D8A"/>
                </a:solidFill>
              </a:rPr>
              <a:t>He+Ar</a:t>
            </a:r>
            <a:r>
              <a:rPr lang="ru-RU" altLang="ru-RU" sz="2200" b="1" dirty="0">
                <a:solidFill>
                  <a:srgbClr val="2D2D8A"/>
                </a:solidFill>
              </a:rPr>
              <a:t>, Ar+C</a:t>
            </a:r>
            <a:r>
              <a:rPr lang="ru-RU" altLang="ru-RU" sz="2200" b="1" baseline="-25000" dirty="0">
                <a:solidFill>
                  <a:srgbClr val="2D2D8A"/>
                </a:solidFill>
              </a:rPr>
              <a:t>2</a:t>
            </a:r>
            <a:r>
              <a:rPr lang="ru-RU" altLang="ru-RU" sz="2200" b="1" dirty="0">
                <a:solidFill>
                  <a:srgbClr val="2D2D8A"/>
                </a:solidFill>
              </a:rPr>
              <a:t>H</a:t>
            </a:r>
            <a:r>
              <a:rPr lang="ru-RU" altLang="ru-RU" sz="2200" b="1" baseline="-25000" dirty="0">
                <a:solidFill>
                  <a:srgbClr val="2D2D8A"/>
                </a:solidFill>
              </a:rPr>
              <a:t>2</a:t>
            </a:r>
            <a:r>
              <a:rPr lang="ru-RU" altLang="ru-RU" sz="2200" b="1" dirty="0">
                <a:solidFill>
                  <a:srgbClr val="2D2D8A"/>
                </a:solidFill>
              </a:rPr>
              <a:t>, </a:t>
            </a:r>
            <a:r>
              <a:rPr lang="ru-RU" altLang="ru-RU" sz="2200" b="1" dirty="0" err="1">
                <a:solidFill>
                  <a:srgbClr val="2D2D8A"/>
                </a:solidFill>
              </a:rPr>
              <a:t>Ne</a:t>
            </a:r>
            <a:r>
              <a:rPr lang="ru-RU" altLang="ru-RU" sz="2200" b="1" dirty="0">
                <a:solidFill>
                  <a:srgbClr val="2D2D8A"/>
                </a:solidFill>
              </a:rPr>
              <a:t>). 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200" b="1" dirty="0">
                <a:solidFill>
                  <a:srgbClr val="2D2D8A"/>
                </a:solidFill>
              </a:rPr>
              <a:t>Ионизационная камера может быть выполнена </a:t>
            </a:r>
            <a:r>
              <a:rPr lang="ru-RU" altLang="ru-RU" sz="2200" b="1" dirty="0">
                <a:solidFill>
                  <a:srgbClr val="FF0000"/>
                </a:solidFill>
              </a:rPr>
              <a:t>в виде плоского или цилиндрического конденсатора</a:t>
            </a:r>
            <a:r>
              <a:rPr lang="ru-RU" altLang="ru-RU" sz="2200" b="1" dirty="0">
                <a:solidFill>
                  <a:srgbClr val="2D2D8A"/>
                </a:solidFill>
              </a:rPr>
              <a:t>. 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200" b="1" dirty="0">
                <a:solidFill>
                  <a:srgbClr val="2D2D8A"/>
                </a:solidFill>
              </a:rPr>
              <a:t>Величина прикладываемого напряжения подбирается так, чтобы образовавшиеся свободные заряды максимально быстро и полно достигали электродов.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200" b="1" dirty="0">
                <a:solidFill>
                  <a:srgbClr val="2D2D8A"/>
                </a:solidFill>
              </a:rPr>
              <a:t>Ионизационные камеры бывают интегрирующие  и импульсные. 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200" b="1" dirty="0">
                <a:solidFill>
                  <a:srgbClr val="2D2D8A"/>
                </a:solidFill>
              </a:rPr>
              <a:t>В </a:t>
            </a:r>
            <a:r>
              <a:rPr lang="ru-RU" altLang="ru-RU" sz="2200" b="1" dirty="0">
                <a:solidFill>
                  <a:srgbClr val="FF0000"/>
                </a:solidFill>
              </a:rPr>
              <a:t>интегрирующих</a:t>
            </a:r>
            <a:r>
              <a:rPr lang="ru-RU" altLang="ru-RU" sz="2200" b="1" dirty="0">
                <a:solidFill>
                  <a:srgbClr val="2D2D8A"/>
                </a:solidFill>
              </a:rPr>
              <a:t> камерах при больших потоках частиц </a:t>
            </a:r>
            <a:r>
              <a:rPr lang="ru-RU" altLang="ru-RU" sz="2200" b="1" u="sng" dirty="0">
                <a:solidFill>
                  <a:srgbClr val="2D2D8A"/>
                </a:solidFill>
              </a:rPr>
              <a:t>импульсы сливаются </a:t>
            </a:r>
            <a:r>
              <a:rPr lang="ru-RU" altLang="ru-RU" sz="2200" b="1" dirty="0">
                <a:solidFill>
                  <a:srgbClr val="2D2D8A"/>
                </a:solidFill>
              </a:rPr>
              <a:t>и регистрируется ток пропорциональный среднему энерговыделению. 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EA91C025-C112-54A2-4C7E-1D252F60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08" y="3388608"/>
            <a:ext cx="2373444" cy="31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08673DD-F3B9-E2E1-73F0-6DC97C8FD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20" y="1066800"/>
            <a:ext cx="3210620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C48742-65A0-6375-E9C6-F58FAECE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37</a:t>
            </a:fld>
            <a:endParaRPr lang="en-US" alt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Ионизационные камеры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381000" y="1131809"/>
            <a:ext cx="83058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В </a:t>
            </a:r>
            <a:r>
              <a:rPr lang="ru-RU" altLang="ru-RU" sz="2200" b="1" dirty="0">
                <a:solidFill>
                  <a:srgbClr val="FF0000"/>
                </a:solidFill>
              </a:rPr>
              <a:t>импульсных</a:t>
            </a:r>
            <a:r>
              <a:rPr lang="ru-RU" altLang="ru-RU" sz="2200" b="1" dirty="0">
                <a:solidFill>
                  <a:srgbClr val="2D2D8A"/>
                </a:solidFill>
              </a:rPr>
              <a:t> камерах регистрируются отдельные </a:t>
            </a:r>
            <a:r>
              <a:rPr lang="ru-RU" altLang="ru-RU" sz="2200" b="1" u="sng" dirty="0">
                <a:solidFill>
                  <a:srgbClr val="2D2D8A"/>
                </a:solidFill>
              </a:rPr>
              <a:t>импульсы от каждой</a:t>
            </a:r>
            <a:r>
              <a:rPr lang="ru-RU" altLang="ru-RU" sz="2200" b="1" dirty="0">
                <a:solidFill>
                  <a:srgbClr val="2D2D8A"/>
                </a:solidFill>
              </a:rPr>
              <a:t> ионизирующей частицы. 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Импульсные камеры обычно </a:t>
            </a:r>
            <a:r>
              <a:rPr lang="ru-RU" altLang="ru-RU" sz="2200" b="1" dirty="0" err="1">
                <a:solidFill>
                  <a:srgbClr val="2D2D8A"/>
                </a:solidFill>
              </a:rPr>
              <a:t>трехэлектродные</a:t>
            </a:r>
            <a:r>
              <a:rPr lang="ru-RU" altLang="ru-RU" sz="2200" b="1" dirty="0">
                <a:solidFill>
                  <a:srgbClr val="2D2D8A"/>
                </a:solidFill>
              </a:rPr>
              <a:t>. 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Образовавшиеся в результате ионизации электроны под действием поля двигаются по направлению к сетке, проходят её и собираются на аноде. 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Более подвижные электроны собираются за время </a:t>
            </a:r>
            <a:r>
              <a:rPr lang="ru-RU" altLang="ru-RU" sz="2200" b="1" dirty="0">
                <a:solidFill>
                  <a:srgbClr val="2D2D8A"/>
                </a:solidFill>
                <a:cs typeface="Times New Roman" panose="02020603050405020304" pitchFamily="18" charset="0"/>
              </a:rPr>
              <a:t>≈</a:t>
            </a:r>
            <a:r>
              <a:rPr lang="ru-RU" altLang="ru-RU" sz="2200" b="1" dirty="0">
                <a:solidFill>
                  <a:srgbClr val="2D2D8A"/>
                </a:solidFill>
              </a:rPr>
              <a:t>10</a:t>
            </a:r>
            <a:r>
              <a:rPr lang="ru-RU" altLang="ru-RU" sz="2200" b="1" baseline="30000" dirty="0">
                <a:solidFill>
                  <a:srgbClr val="2D2D8A"/>
                </a:solidFill>
              </a:rPr>
              <a:t>-6</a:t>
            </a:r>
            <a:r>
              <a:rPr lang="ru-RU" altLang="ru-RU" sz="2200" b="1" dirty="0">
                <a:solidFill>
                  <a:srgbClr val="2D2D8A"/>
                </a:solidFill>
              </a:rPr>
              <a:t> с. Положительные ионы, время сбора которых на три порядка больше, за это время остаются практически на месте. 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u="sng" dirty="0">
                <a:solidFill>
                  <a:srgbClr val="2D2D8A"/>
                </a:solidFill>
              </a:rPr>
              <a:t>Сетка экранирует анод </a:t>
            </a:r>
            <a:r>
              <a:rPr lang="ru-RU" altLang="ru-RU" sz="2200" b="1" dirty="0">
                <a:solidFill>
                  <a:srgbClr val="2D2D8A"/>
                </a:solidFill>
              </a:rPr>
              <a:t>от индукционного воздействия положительных ионов. 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FF0000"/>
                </a:solidFill>
              </a:rPr>
              <a:t>Временное разрешение ионизационной камеры определяется временем сбора зарядов. 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При регистрации импульса тока от электронов временное разрешение ионизационной камеры </a:t>
            </a:r>
            <a:r>
              <a:rPr lang="ru-RU" altLang="ru-RU" sz="2200" b="1" dirty="0">
                <a:solidFill>
                  <a:srgbClr val="2D2D8A"/>
                </a:solidFill>
                <a:cs typeface="Times New Roman" panose="02020603050405020304" pitchFamily="18" charset="0"/>
              </a:rPr>
              <a:t>≈</a:t>
            </a:r>
            <a:r>
              <a:rPr lang="ru-RU" altLang="ru-RU" sz="2200" b="1" dirty="0">
                <a:solidFill>
                  <a:srgbClr val="2D2D8A"/>
                </a:solidFill>
              </a:rPr>
              <a:t>10</a:t>
            </a:r>
            <a:r>
              <a:rPr lang="ru-RU" altLang="ru-RU" sz="2200" b="1" baseline="30000" dirty="0">
                <a:solidFill>
                  <a:srgbClr val="2D2D8A"/>
                </a:solidFill>
              </a:rPr>
              <a:t>-6</a:t>
            </a:r>
            <a:r>
              <a:rPr lang="ru-RU" altLang="ru-RU" sz="2200" b="1" dirty="0">
                <a:solidFill>
                  <a:srgbClr val="2D2D8A"/>
                </a:solidFill>
              </a:rPr>
              <a:t> с.</a:t>
            </a:r>
          </a:p>
        </p:txBody>
      </p:sp>
      <p:sp>
        <p:nvSpPr>
          <p:cNvPr id="30725" name="AutoShape 8" descr="neaeqv"/>
          <p:cNvSpPr>
            <a:spLocks noChangeAspect="1" noChangeArrowheads="1"/>
          </p:cNvSpPr>
          <p:nvPr/>
        </p:nvSpPr>
        <p:spPr bwMode="auto">
          <a:xfrm>
            <a:off x="1379538" y="3063875"/>
            <a:ext cx="15240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455203-1482-7BA7-E60C-FEA55EC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38</a:t>
            </a:fld>
            <a:endParaRPr lang="en-US" altLang="ru-RU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Газонаполненные детекторы</a:t>
            </a:r>
          </a:p>
        </p:txBody>
      </p:sp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304800" y="883513"/>
            <a:ext cx="8534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Недостатком ионизационной камеры являются очень низкие токи.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Этот недостаток ионизационной камеры преодолевается в ионизационных детекторах с </a:t>
            </a:r>
            <a:r>
              <a:rPr lang="ru-RU" altLang="ru-RU" sz="2000" b="1" dirty="0">
                <a:solidFill>
                  <a:srgbClr val="FF0000"/>
                </a:solidFill>
              </a:rPr>
              <a:t>газовым усилением</a:t>
            </a:r>
            <a:r>
              <a:rPr lang="ru-RU" altLang="ru-RU" sz="2000" b="1" dirty="0">
                <a:solidFill>
                  <a:srgbClr val="2D2D8A"/>
                </a:solidFill>
              </a:rPr>
              <a:t>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Газовое усиление – это увеличение количества свободных зарядов в объёме детектора за счёт того, что первичные электроны на своём пути к аноду в больших электрических полях приобретают энергию достаточную для </a:t>
            </a:r>
            <a:r>
              <a:rPr lang="ru-RU" altLang="ru-RU" sz="2000" b="1" dirty="0">
                <a:solidFill>
                  <a:srgbClr val="FF0000"/>
                </a:solidFill>
              </a:rPr>
              <a:t>ударной ионизации</a:t>
            </a:r>
            <a:r>
              <a:rPr lang="ru-RU" altLang="ru-RU" sz="2000" b="1" dirty="0">
                <a:solidFill>
                  <a:srgbClr val="2D2D8A"/>
                </a:solidFill>
              </a:rPr>
              <a:t> нейтральных атомов рабочей среды детектора.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Такой режим работы отвечает </a:t>
            </a:r>
            <a:r>
              <a:rPr lang="ru-RU" altLang="ru-RU" sz="2000" b="1" dirty="0">
                <a:solidFill>
                  <a:srgbClr val="FF0000"/>
                </a:solidFill>
              </a:rPr>
              <a:t>пропорциональному счётчику (камере). </a:t>
            </a:r>
            <a:r>
              <a:rPr lang="ru-RU" altLang="ru-RU" sz="2000" b="1" dirty="0">
                <a:solidFill>
                  <a:srgbClr val="2D2D8A"/>
                </a:solidFill>
              </a:rPr>
              <a:t>Пропорциональный счётчик способен выполнять функции спектрометра, как и ионизационная камера.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Если ещё больше увеличить разность потенциалов между анодом и катодом и довести коэффициент газового усиления до 10</a:t>
            </a:r>
            <a:r>
              <a:rPr lang="ru-RU" altLang="ru-RU" sz="2000" b="1" baseline="30000" dirty="0">
                <a:solidFill>
                  <a:srgbClr val="2D2D8A"/>
                </a:solidFill>
              </a:rPr>
              <a:t>4</a:t>
            </a:r>
            <a:r>
              <a:rPr lang="ru-RU" altLang="ru-RU" sz="2000" b="1" dirty="0">
                <a:solidFill>
                  <a:srgbClr val="2D2D8A"/>
                </a:solidFill>
              </a:rPr>
              <a:t>-10</a:t>
            </a:r>
            <a:r>
              <a:rPr lang="ru-RU" altLang="ru-RU" sz="2000" b="1" baseline="30000" dirty="0">
                <a:solidFill>
                  <a:srgbClr val="2D2D8A"/>
                </a:solidFill>
              </a:rPr>
              <a:t>5</a:t>
            </a:r>
            <a:r>
              <a:rPr lang="ru-RU" altLang="ru-RU" sz="2000" b="1" dirty="0">
                <a:solidFill>
                  <a:srgbClr val="2D2D8A"/>
                </a:solidFill>
              </a:rPr>
              <a:t>, то начинает нарушаться пропорциональность между потерянной частицей в детекторе энергией и величиной импульса тока.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Прибор переходит в режим ограниченной пропорциональности и уже не может быть использован как спектрометр, а лишь как счётчик частиц.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72E4C-40EC-64C4-E589-B0E6A705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39</a:t>
            </a:fld>
            <a:endParaRPr lang="en-US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</a:rPr>
              <a:t>Нобелевские премии по физике за разработку детекторов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5638800" cy="510540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1954 г., В. Боте – за метод совпадений и сделанные с его помощью открытия.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1958 г., П. Черенков, И. Тамм, И. Франк – за открытие и интерпретацию эффекта Черенкова.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1960 г., Д. Глезер – за изобретение пузырьковой камеры.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1992 г., Ж. </a:t>
            </a:r>
            <a:r>
              <a:rPr lang="ru-RU" altLang="ru-RU" sz="2400" b="1" dirty="0" err="1">
                <a:solidFill>
                  <a:srgbClr val="2D2D8A"/>
                </a:solidFill>
              </a:rPr>
              <a:t>Шарпак</a:t>
            </a:r>
            <a:r>
              <a:rPr lang="ru-RU" altLang="ru-RU" sz="2400" b="1" dirty="0">
                <a:solidFill>
                  <a:srgbClr val="2D2D8A"/>
                </a:solidFill>
              </a:rPr>
              <a:t> – за изобретение и усовершенствование детекторов частиц, в частности многопроволочной пропорциональной камеры.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F32E1D-90BD-B44E-738A-495131B7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95" y="5300735"/>
            <a:ext cx="1096617" cy="12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3421112-BEAB-0D62-9B45-8C12DCF5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094" y="5300735"/>
            <a:ext cx="1229139" cy="122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C7B18E60-2933-4F2B-6C30-6CACFB42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155" y="3905243"/>
            <a:ext cx="967410" cy="128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4AF5A032-DA3E-2973-7811-BCF86A7A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21" y="3905243"/>
            <a:ext cx="1092659" cy="128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Нобелевская премия по физике присуждена за обнаружение гравитационных волн  | Наука | Общество | Аргументы и Факты">
            <a:extLst>
              <a:ext uri="{FF2B5EF4-FFF2-40B4-BE49-F238E27FC236}">
                <a16:creationId xmlns:a16="http://schemas.microsoft.com/office/drawing/2014/main" id="{BB918CEF-66E5-E573-7668-C72978D6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95" y="2738346"/>
            <a:ext cx="1585790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B0AA53F-B513-9072-10E8-E278B56F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95" y="1328023"/>
            <a:ext cx="976392" cy="12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FA15B-1A11-A15D-AD28-729FE9515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76" y="1461938"/>
            <a:ext cx="1776382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9DF34-2F44-2D3B-7EF4-7556C47C0A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33" y="2738346"/>
            <a:ext cx="1029169" cy="10632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CB69AD-1949-ABA1-B169-546BC14E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4</a:t>
            </a:fld>
            <a:endParaRPr lang="en-US" alt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71780" y="34290"/>
            <a:ext cx="77724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Пропорциональный счётчик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893551"/>
            <a:ext cx="5562600" cy="1693228"/>
          </a:xfrm>
        </p:spPr>
        <p:txBody>
          <a:bodyPr/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</a:rPr>
              <a:t>Схема пропорционального счётчика в продольном (</a:t>
            </a:r>
            <a:r>
              <a:rPr lang="ru-RU" altLang="ru-RU" sz="1800" b="1" i="1" dirty="0">
                <a:solidFill>
                  <a:srgbClr val="2D2D8A"/>
                </a:solidFill>
              </a:rPr>
              <a:t>а</a:t>
            </a:r>
            <a:r>
              <a:rPr lang="ru-RU" altLang="ru-RU" sz="1800" b="1" dirty="0">
                <a:solidFill>
                  <a:srgbClr val="2D2D8A"/>
                </a:solidFill>
              </a:rPr>
              <a:t>) и поперечном (</a:t>
            </a:r>
            <a:r>
              <a:rPr lang="ru-RU" altLang="ru-RU" sz="1800" b="1" i="1" dirty="0">
                <a:solidFill>
                  <a:srgbClr val="2D2D8A"/>
                </a:solidFill>
              </a:rPr>
              <a:t>б</a:t>
            </a:r>
            <a:r>
              <a:rPr lang="ru-RU" altLang="ru-RU" sz="1800" b="1" dirty="0">
                <a:solidFill>
                  <a:srgbClr val="2D2D8A"/>
                </a:solidFill>
              </a:rPr>
              <a:t>) разрезах (аналогично устроен счётчик Гейгера и цилиндрическая ионизационная камера): 1 - нить-анод, 2 - цилиндрический катод, 3 - изолятор, 4 - траектория заряженной частицы, 5 - электронная лавина. </a:t>
            </a:r>
          </a:p>
        </p:txBody>
      </p:sp>
      <p:pic>
        <p:nvPicPr>
          <p:cNvPr id="33797" name="Picture 9" descr="untitle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2474201"/>
            <a:ext cx="5179036" cy="209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7CEFA64-0FE6-EDCB-2014-DE8262CA0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r="10630"/>
          <a:stretch/>
        </p:blipFill>
        <p:spPr bwMode="auto">
          <a:xfrm>
            <a:off x="5392396" y="2428163"/>
            <a:ext cx="36576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13A0B663-1C53-E10E-8823-835B562E1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20" y="956906"/>
            <a:ext cx="7772400" cy="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FontTx/>
              <a:buNone/>
            </a:pPr>
            <a:r>
              <a:rPr lang="ru-RU" altLang="ru-RU" sz="2200" b="1" kern="0" dirty="0">
                <a:solidFill>
                  <a:srgbClr val="2D2D8A"/>
                </a:solidFill>
              </a:rPr>
              <a:t>Амплитуда сигнала </a:t>
            </a:r>
            <a:r>
              <a:rPr lang="ru-RU" altLang="ru-RU" sz="2200" b="1" kern="0" dirty="0">
                <a:solidFill>
                  <a:srgbClr val="FF0000"/>
                </a:solidFill>
              </a:rPr>
              <a:t>пропорциональна</a:t>
            </a:r>
            <a:r>
              <a:rPr lang="ru-RU" altLang="ru-RU" sz="2200" b="1" kern="0" dirty="0">
                <a:solidFill>
                  <a:srgbClr val="2D2D8A"/>
                </a:solidFill>
              </a:rPr>
              <a:t> энергии, выделенной в объёме детектора регистрируемой частицей.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8BD04-F872-C8D6-37C6-8AA802B8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40</a:t>
            </a:fld>
            <a:endParaRPr lang="en-US" altLang="ru-RU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2D7CD59A-83AE-10DB-446E-9AAC81144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3192" y="1870671"/>
            <a:ext cx="548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chemeClr val="tx2"/>
                </a:solidFill>
              </a:rPr>
              <a:t>Рабочий газ: </a:t>
            </a:r>
            <a:r>
              <a:rPr lang="en-US" altLang="ru-RU" sz="2000" b="1" dirty="0" err="1">
                <a:solidFill>
                  <a:schemeClr val="tx2"/>
                </a:solidFill>
              </a:rPr>
              <a:t>Ar</a:t>
            </a:r>
            <a:r>
              <a:rPr lang="en-US" altLang="ru-RU" sz="2000" b="1" dirty="0">
                <a:solidFill>
                  <a:schemeClr val="tx2"/>
                </a:solidFill>
              </a:rPr>
              <a:t> [90–95%] + </a:t>
            </a:r>
            <a:r>
              <a:rPr lang="ru-RU" altLang="ru-RU" sz="2000" b="1" dirty="0">
                <a:solidFill>
                  <a:schemeClr val="tx2"/>
                </a:solidFill>
              </a:rPr>
              <a:t>СН</a:t>
            </a:r>
            <a:r>
              <a:rPr lang="ru-RU" altLang="ru-RU" sz="2000" b="1" baseline="-25000" dirty="0">
                <a:solidFill>
                  <a:schemeClr val="tx2"/>
                </a:solidFill>
              </a:rPr>
              <a:t>4</a:t>
            </a:r>
            <a:r>
              <a:rPr lang="en-US" altLang="ru-RU" sz="2000" b="1" dirty="0">
                <a:solidFill>
                  <a:schemeClr val="tx2"/>
                </a:solidFill>
              </a:rPr>
              <a:t>(</a:t>
            </a:r>
            <a:r>
              <a:rPr lang="ru-RU" altLang="ru-RU" sz="2000" b="1" dirty="0">
                <a:solidFill>
                  <a:schemeClr val="tx2"/>
                </a:solidFill>
              </a:rPr>
              <a:t>СО</a:t>
            </a:r>
            <a:r>
              <a:rPr lang="ru-RU" altLang="ru-RU" sz="2000" b="1" baseline="-25000" dirty="0">
                <a:solidFill>
                  <a:schemeClr val="tx2"/>
                </a:solidFill>
              </a:rPr>
              <a:t>2</a:t>
            </a:r>
            <a:r>
              <a:rPr lang="en-US" altLang="ru-RU" sz="2000" b="1" dirty="0">
                <a:solidFill>
                  <a:schemeClr val="tx2"/>
                </a:solidFill>
              </a:rPr>
              <a:t>) [</a:t>
            </a:r>
            <a:r>
              <a:rPr lang="ru-RU" altLang="ru-RU" sz="2000" b="1" dirty="0">
                <a:solidFill>
                  <a:schemeClr val="tx2"/>
                </a:solidFill>
              </a:rPr>
              <a:t>10–5%</a:t>
            </a:r>
            <a:r>
              <a:rPr lang="en-US" altLang="ru-RU" sz="2000" b="1" dirty="0">
                <a:solidFill>
                  <a:schemeClr val="tx2"/>
                </a:solidFill>
              </a:rPr>
              <a:t>]</a:t>
            </a:r>
            <a:endParaRPr lang="ru-RU" altLang="ru-RU" sz="2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054" y="152400"/>
            <a:ext cx="7772400" cy="533400"/>
          </a:xfrm>
        </p:spPr>
        <p:txBody>
          <a:bodyPr/>
          <a:lstStyle/>
          <a:p>
            <a:r>
              <a:rPr lang="ru-RU" sz="3200" b="1" dirty="0">
                <a:solidFill>
                  <a:srgbClr val="FF0000"/>
                </a:solidFill>
              </a:rPr>
              <a:t>Регистрация нейтронов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359254" cy="5715000"/>
          </a:xfrm>
        </p:spPr>
        <p:txBody>
          <a:bodyPr/>
          <a:lstStyle/>
          <a:p>
            <a:r>
              <a:rPr lang="ru-RU" sz="2100" b="1" dirty="0">
                <a:solidFill>
                  <a:srgbClr val="2D2D8A"/>
                </a:solidFill>
              </a:rPr>
              <a:t>Реакции с вылетом заряжённых частиц;</a:t>
            </a:r>
          </a:p>
          <a:p>
            <a:endParaRPr lang="ru-RU" sz="2100" b="1" dirty="0">
              <a:solidFill>
                <a:srgbClr val="2D2D8A"/>
              </a:solidFill>
            </a:endParaRPr>
          </a:p>
          <a:p>
            <a:endParaRPr lang="ru-RU" sz="2100" b="1" dirty="0">
              <a:solidFill>
                <a:srgbClr val="2D2D8A"/>
              </a:solidFill>
            </a:endParaRPr>
          </a:p>
          <a:p>
            <a:endParaRPr lang="ru-RU" sz="2100" b="1" dirty="0">
              <a:solidFill>
                <a:srgbClr val="2D2D8A"/>
              </a:solidFill>
            </a:endParaRPr>
          </a:p>
          <a:p>
            <a:pPr marL="0" indent="0">
              <a:buNone/>
            </a:pPr>
            <a:endParaRPr lang="en-US" sz="2100" b="1" dirty="0">
              <a:solidFill>
                <a:srgbClr val="2D2D8A"/>
              </a:solidFill>
            </a:endParaRPr>
          </a:p>
          <a:p>
            <a:pPr marL="0" indent="0">
              <a:buNone/>
            </a:pPr>
            <a:endParaRPr lang="en-US" sz="2100" b="1" dirty="0">
              <a:solidFill>
                <a:srgbClr val="2D2D8A"/>
              </a:solidFill>
            </a:endParaRPr>
          </a:p>
          <a:p>
            <a:pPr marL="0" indent="0">
              <a:buNone/>
            </a:pPr>
            <a:endParaRPr lang="en-US" sz="2100" b="1" dirty="0">
              <a:solidFill>
                <a:srgbClr val="2D2D8A"/>
              </a:solidFill>
            </a:endParaRPr>
          </a:p>
          <a:p>
            <a:pPr marL="0" indent="0">
              <a:buNone/>
            </a:pPr>
            <a:endParaRPr lang="ru-RU" sz="2100" b="1" dirty="0">
              <a:solidFill>
                <a:srgbClr val="2D2D8A"/>
              </a:solidFill>
            </a:endParaRPr>
          </a:p>
          <a:p>
            <a:r>
              <a:rPr lang="ru-RU" sz="2100" b="1" dirty="0">
                <a:solidFill>
                  <a:srgbClr val="2D2D8A"/>
                </a:solidFill>
              </a:rPr>
              <a:t>Деление ядер</a:t>
            </a:r>
            <a:r>
              <a:rPr lang="en-US" sz="2100" b="1" dirty="0">
                <a:solidFill>
                  <a:srgbClr val="2D2D8A"/>
                </a:solidFill>
              </a:rPr>
              <a:t>:</a:t>
            </a:r>
            <a:r>
              <a:rPr lang="ru-RU" sz="2100" b="1" dirty="0">
                <a:solidFill>
                  <a:srgbClr val="2D2D8A"/>
                </a:solidFill>
              </a:rPr>
              <a:t> </a:t>
            </a:r>
            <a:r>
              <a:rPr lang="en-US" sz="2100" b="1" baseline="30000" dirty="0">
                <a:solidFill>
                  <a:srgbClr val="2D2D8A"/>
                </a:solidFill>
              </a:rPr>
              <a:t>23</a:t>
            </a:r>
            <a:r>
              <a:rPr lang="ru-RU" sz="2100" b="1" baseline="30000" dirty="0">
                <a:solidFill>
                  <a:srgbClr val="2D2D8A"/>
                </a:solidFill>
              </a:rPr>
              <a:t>3</a:t>
            </a:r>
            <a:r>
              <a:rPr lang="en-US" sz="2100" b="1" dirty="0">
                <a:solidFill>
                  <a:srgbClr val="2D2D8A"/>
                </a:solidFill>
              </a:rPr>
              <a:t>U (5</a:t>
            </a:r>
            <a:r>
              <a:rPr lang="ru-RU" sz="2100" b="1" dirty="0">
                <a:solidFill>
                  <a:srgbClr val="2D2D8A"/>
                </a:solidFill>
              </a:rPr>
              <a:t>30</a:t>
            </a:r>
            <a:r>
              <a:rPr lang="en-US" sz="2100" b="1" dirty="0">
                <a:solidFill>
                  <a:srgbClr val="2D2D8A"/>
                </a:solidFill>
              </a:rPr>
              <a:t> </a:t>
            </a:r>
            <a:r>
              <a:rPr lang="ru-RU" sz="2100" b="1" dirty="0">
                <a:solidFill>
                  <a:srgbClr val="2D2D8A"/>
                </a:solidFill>
              </a:rPr>
              <a:t>б),</a:t>
            </a:r>
            <a:r>
              <a:rPr lang="en-US" sz="2100" b="1" dirty="0">
                <a:solidFill>
                  <a:srgbClr val="2D2D8A"/>
                </a:solidFill>
              </a:rPr>
              <a:t> </a:t>
            </a:r>
            <a:r>
              <a:rPr lang="en-US" sz="2100" b="1" baseline="30000" dirty="0">
                <a:solidFill>
                  <a:srgbClr val="2D2D8A"/>
                </a:solidFill>
              </a:rPr>
              <a:t>235</a:t>
            </a:r>
            <a:r>
              <a:rPr lang="en-US" sz="2100" b="1" dirty="0">
                <a:solidFill>
                  <a:srgbClr val="2D2D8A"/>
                </a:solidFill>
              </a:rPr>
              <a:t>U (5</a:t>
            </a:r>
            <a:r>
              <a:rPr lang="ru-RU" sz="2100" b="1" dirty="0">
                <a:solidFill>
                  <a:srgbClr val="2D2D8A"/>
                </a:solidFill>
              </a:rPr>
              <a:t>86</a:t>
            </a:r>
            <a:r>
              <a:rPr lang="en-US" sz="2100" b="1" dirty="0">
                <a:solidFill>
                  <a:srgbClr val="2D2D8A"/>
                </a:solidFill>
              </a:rPr>
              <a:t> </a:t>
            </a:r>
            <a:r>
              <a:rPr lang="ru-RU" sz="2100" b="1" dirty="0">
                <a:solidFill>
                  <a:srgbClr val="2D2D8A"/>
                </a:solidFill>
              </a:rPr>
              <a:t>б), </a:t>
            </a:r>
            <a:r>
              <a:rPr lang="ru-RU" sz="2100" b="1" baseline="30000" dirty="0">
                <a:solidFill>
                  <a:srgbClr val="2D2D8A"/>
                </a:solidFill>
              </a:rPr>
              <a:t>239</a:t>
            </a:r>
            <a:r>
              <a:rPr lang="en-US" sz="2100" b="1" dirty="0">
                <a:solidFill>
                  <a:srgbClr val="2D2D8A"/>
                </a:solidFill>
              </a:rPr>
              <a:t>Pu (750 </a:t>
            </a:r>
            <a:r>
              <a:rPr lang="ru-RU" sz="2100" b="1" dirty="0">
                <a:solidFill>
                  <a:srgbClr val="2D2D8A"/>
                </a:solidFill>
              </a:rPr>
              <a:t>б);</a:t>
            </a:r>
          </a:p>
          <a:p>
            <a:r>
              <a:rPr lang="ru-RU" sz="2100" b="1" dirty="0">
                <a:solidFill>
                  <a:srgbClr val="2D2D8A"/>
                </a:solidFill>
              </a:rPr>
              <a:t>Радиационный захват: </a:t>
            </a:r>
            <a:r>
              <a:rPr lang="en-US" sz="2100" b="1" dirty="0">
                <a:solidFill>
                  <a:srgbClr val="2D2D8A"/>
                </a:solidFill>
              </a:rPr>
              <a:t>Cd</a:t>
            </a:r>
            <a:r>
              <a:rPr lang="ru-RU" sz="2100" b="1" dirty="0">
                <a:solidFill>
                  <a:srgbClr val="2D2D8A"/>
                </a:solidFill>
              </a:rPr>
              <a:t> -</a:t>
            </a:r>
            <a:r>
              <a:rPr lang="en-US" sz="2100" b="1" dirty="0">
                <a:solidFill>
                  <a:srgbClr val="2D2D8A"/>
                </a:solidFill>
              </a:rPr>
              <a:t> 2.5 </a:t>
            </a:r>
            <a:r>
              <a:rPr lang="ru-RU" sz="2100" b="1" dirty="0">
                <a:solidFill>
                  <a:srgbClr val="2D2D8A"/>
                </a:solidFill>
              </a:rPr>
              <a:t>кб</a:t>
            </a:r>
            <a:r>
              <a:rPr lang="en-US" sz="2100" b="1" dirty="0">
                <a:solidFill>
                  <a:srgbClr val="2D2D8A"/>
                </a:solidFill>
              </a:rPr>
              <a:t> </a:t>
            </a:r>
            <a:r>
              <a:rPr lang="ru-RU" sz="2100" b="1" dirty="0">
                <a:solidFill>
                  <a:srgbClr val="2D2D8A"/>
                </a:solidFill>
              </a:rPr>
              <a:t>(</a:t>
            </a:r>
            <a:r>
              <a:rPr lang="ru-RU" sz="2100" b="1" baseline="30000" dirty="0">
                <a:solidFill>
                  <a:srgbClr val="2D2D8A"/>
                </a:solidFill>
              </a:rPr>
              <a:t>113</a:t>
            </a:r>
            <a:r>
              <a:rPr lang="en-US" sz="2100" b="1" dirty="0">
                <a:solidFill>
                  <a:srgbClr val="2D2D8A"/>
                </a:solidFill>
              </a:rPr>
              <a:t>Cd</a:t>
            </a:r>
            <a:r>
              <a:rPr lang="ru-RU" sz="2100" b="1" dirty="0">
                <a:solidFill>
                  <a:srgbClr val="2D2D8A"/>
                </a:solidFill>
              </a:rPr>
              <a:t> - 20 кб); </a:t>
            </a:r>
            <a:r>
              <a:rPr lang="en-US" sz="2100" b="1" dirty="0" err="1">
                <a:solidFill>
                  <a:srgbClr val="2D2D8A"/>
                </a:solidFill>
              </a:rPr>
              <a:t>Gd</a:t>
            </a:r>
            <a:r>
              <a:rPr lang="en-US" sz="2100" b="1" dirty="0">
                <a:solidFill>
                  <a:srgbClr val="2D2D8A"/>
                </a:solidFill>
              </a:rPr>
              <a:t> – 50 </a:t>
            </a:r>
            <a:r>
              <a:rPr lang="ru-RU" sz="2100" b="1" dirty="0">
                <a:solidFill>
                  <a:srgbClr val="2D2D8A"/>
                </a:solidFill>
              </a:rPr>
              <a:t>кб (</a:t>
            </a:r>
            <a:r>
              <a:rPr lang="ru-RU" sz="2100" b="1" baseline="30000" dirty="0">
                <a:solidFill>
                  <a:srgbClr val="2D2D8A"/>
                </a:solidFill>
              </a:rPr>
              <a:t>157</a:t>
            </a:r>
            <a:r>
              <a:rPr lang="en-US" sz="2100" b="1" dirty="0" err="1">
                <a:solidFill>
                  <a:srgbClr val="2D2D8A"/>
                </a:solidFill>
              </a:rPr>
              <a:t>Gd</a:t>
            </a:r>
            <a:r>
              <a:rPr lang="en-US" sz="2100" b="1" dirty="0">
                <a:solidFill>
                  <a:srgbClr val="2D2D8A"/>
                </a:solidFill>
              </a:rPr>
              <a:t> – 242 </a:t>
            </a:r>
            <a:r>
              <a:rPr lang="ru-RU" sz="2100" b="1" dirty="0">
                <a:solidFill>
                  <a:srgbClr val="2D2D8A"/>
                </a:solidFill>
              </a:rPr>
              <a:t>кб);</a:t>
            </a:r>
          </a:p>
          <a:p>
            <a:r>
              <a:rPr lang="ru-RU" sz="2100" b="1" dirty="0">
                <a:solidFill>
                  <a:srgbClr val="2D2D8A"/>
                </a:solidFill>
              </a:rPr>
              <a:t>Радиоактивные индикаторы: </a:t>
            </a:r>
            <a:r>
              <a:rPr lang="it-IT" sz="2100" b="1" dirty="0">
                <a:solidFill>
                  <a:srgbClr val="2D2D8A"/>
                </a:solidFill>
              </a:rPr>
              <a:t> </a:t>
            </a:r>
            <a:r>
              <a:rPr lang="it-IT" sz="2100" b="1" baseline="30000" dirty="0">
                <a:solidFill>
                  <a:srgbClr val="2D2D8A"/>
                </a:solidFill>
              </a:rPr>
              <a:t>55</a:t>
            </a:r>
            <a:r>
              <a:rPr lang="it-IT" sz="2100" b="1" dirty="0">
                <a:solidFill>
                  <a:srgbClr val="2D2D8A"/>
                </a:solidFill>
              </a:rPr>
              <a:t>Mn (E = 300 эВ), </a:t>
            </a:r>
            <a:r>
              <a:rPr lang="it-IT" sz="2100" b="1" baseline="30000" dirty="0">
                <a:solidFill>
                  <a:srgbClr val="2D2D8A"/>
                </a:solidFill>
              </a:rPr>
              <a:t>59</a:t>
            </a:r>
            <a:r>
              <a:rPr lang="it-IT" sz="2100" b="1" dirty="0">
                <a:solidFill>
                  <a:srgbClr val="2D2D8A"/>
                </a:solidFill>
              </a:rPr>
              <a:t>Co (E =100 эВ), </a:t>
            </a:r>
            <a:r>
              <a:rPr lang="it-IT" sz="2100" b="1" baseline="30000" dirty="0">
                <a:solidFill>
                  <a:srgbClr val="2D2D8A"/>
                </a:solidFill>
              </a:rPr>
              <a:t>103</a:t>
            </a:r>
            <a:r>
              <a:rPr lang="it-IT" sz="2100" b="1" dirty="0">
                <a:solidFill>
                  <a:srgbClr val="2D2D8A"/>
                </a:solidFill>
              </a:rPr>
              <a:t>Rh, </a:t>
            </a:r>
            <a:r>
              <a:rPr lang="it-IT" sz="2100" b="1" baseline="30000" dirty="0">
                <a:solidFill>
                  <a:srgbClr val="2D2D8A"/>
                </a:solidFill>
              </a:rPr>
              <a:t>115</a:t>
            </a:r>
            <a:r>
              <a:rPr lang="it-IT" sz="2100" b="1" dirty="0">
                <a:solidFill>
                  <a:srgbClr val="2D2D8A"/>
                </a:solidFill>
              </a:rPr>
              <a:t>In (E = 1,5 эВ), </a:t>
            </a:r>
            <a:r>
              <a:rPr lang="it-IT" sz="2100" b="1" baseline="30000" dirty="0">
                <a:solidFill>
                  <a:srgbClr val="2D2D8A"/>
                </a:solidFill>
              </a:rPr>
              <a:t>127</a:t>
            </a:r>
            <a:r>
              <a:rPr lang="it-IT" sz="2100" b="1" dirty="0">
                <a:solidFill>
                  <a:srgbClr val="2D2D8A"/>
                </a:solidFill>
              </a:rPr>
              <a:t>I (E = 35 эВ), </a:t>
            </a:r>
            <a:r>
              <a:rPr lang="it-IT" sz="2100" b="1" baseline="30000" dirty="0">
                <a:solidFill>
                  <a:srgbClr val="2D2D8A"/>
                </a:solidFill>
              </a:rPr>
              <a:t>107</a:t>
            </a:r>
            <a:r>
              <a:rPr lang="it-IT" sz="2100" b="1" dirty="0">
                <a:solidFill>
                  <a:srgbClr val="2D2D8A"/>
                </a:solidFill>
              </a:rPr>
              <a:t>Ag, </a:t>
            </a:r>
            <a:r>
              <a:rPr lang="it-IT" sz="2100" b="1" baseline="30000" dirty="0">
                <a:solidFill>
                  <a:srgbClr val="2D2D8A"/>
                </a:solidFill>
              </a:rPr>
              <a:t>197</a:t>
            </a:r>
            <a:r>
              <a:rPr lang="it-IT" sz="2100" b="1" dirty="0">
                <a:solidFill>
                  <a:srgbClr val="2D2D8A"/>
                </a:solidFill>
              </a:rPr>
              <a:t>Au (E = 5 эВ)</a:t>
            </a:r>
            <a:r>
              <a:rPr lang="ru-RU" sz="2100" b="1" dirty="0">
                <a:solidFill>
                  <a:srgbClr val="2D2D8A"/>
                </a:solidFill>
              </a:rPr>
              <a:t>;</a:t>
            </a:r>
          </a:p>
          <a:p>
            <a:r>
              <a:rPr lang="ru-RU" sz="2100" b="1" dirty="0">
                <a:solidFill>
                  <a:srgbClr val="2D2D8A"/>
                </a:solidFill>
              </a:rPr>
              <a:t>Протоны отдачи.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86443"/>
              </p:ext>
            </p:extLst>
          </p:nvPr>
        </p:nvGraphicFramePr>
        <p:xfrm>
          <a:off x="1905000" y="2209800"/>
          <a:ext cx="4800598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5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Реакция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σ</a:t>
                      </a:r>
                      <a:r>
                        <a:rPr lang="ru-RU" dirty="0"/>
                        <a:t>, </a:t>
                      </a:r>
                      <a:r>
                        <a:rPr lang="ru-RU" dirty="0" err="1"/>
                        <a:t>барн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Q, </a:t>
                      </a:r>
                      <a:r>
                        <a:rPr lang="ru-RU" dirty="0"/>
                        <a:t>МэВ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3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He(</a:t>
                      </a:r>
                      <a:r>
                        <a:rPr lang="en-US" sz="1600" b="1" dirty="0" err="1">
                          <a:solidFill>
                            <a:srgbClr val="003399"/>
                          </a:solidFill>
                        </a:rPr>
                        <a:t>n,p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)</a:t>
                      </a:r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3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H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5333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0.764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6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Li(n,</a:t>
                      </a:r>
                      <a:r>
                        <a:rPr lang="el-GR" sz="1600" b="1" dirty="0">
                          <a:solidFill>
                            <a:srgbClr val="003399"/>
                          </a:solidFill>
                        </a:rPr>
                        <a:t>α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)</a:t>
                      </a:r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3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H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940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4.785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10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B(n,</a:t>
                      </a:r>
                      <a:r>
                        <a:rPr lang="el-GR" sz="1600" b="1" dirty="0">
                          <a:solidFill>
                            <a:srgbClr val="003399"/>
                          </a:solidFill>
                        </a:rPr>
                        <a:t>σγ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)</a:t>
                      </a:r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7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Li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3837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2.791 (7%), 2.313 (93%)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71600" y="1416050"/>
            <a:ext cx="6211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/>
              <a:t>n + </a:t>
            </a:r>
            <a:r>
              <a:rPr lang="en-US" altLang="ru-RU" sz="1800" b="1" baseline="30000" dirty="0"/>
              <a:t>3</a:t>
            </a:r>
            <a:r>
              <a:rPr lang="en-US" altLang="ru-RU" sz="1800" b="1" dirty="0"/>
              <a:t>He</a:t>
            </a:r>
            <a:r>
              <a:rPr lang="ru-RU" altLang="ru-RU" sz="1800" b="1" dirty="0"/>
              <a:t> </a:t>
            </a:r>
            <a:r>
              <a:rPr lang="ru-RU" altLang="ru-RU" sz="1800" b="1" dirty="0">
                <a:cs typeface="Times New Roman" panose="02020603050405020304" pitchFamily="18" charset="0"/>
              </a:rPr>
              <a:t>→</a:t>
            </a:r>
            <a:r>
              <a:rPr lang="en-US" altLang="ru-RU" sz="1800" b="1" dirty="0"/>
              <a:t> </a:t>
            </a:r>
            <a:r>
              <a:rPr lang="en-US" altLang="ru-RU" sz="1800" b="1" baseline="30000" dirty="0"/>
              <a:t>3</a:t>
            </a:r>
            <a:r>
              <a:rPr lang="en-US" altLang="ru-RU" sz="1800" b="1" dirty="0"/>
              <a:t>H + </a:t>
            </a:r>
            <a:r>
              <a:rPr lang="en-US" altLang="ru-RU" sz="1800" b="1" baseline="30000" dirty="0"/>
              <a:t>1</a:t>
            </a:r>
            <a:r>
              <a:rPr lang="en-US" altLang="ru-RU" sz="1800" b="1" dirty="0"/>
              <a:t>H + 0.764 </a:t>
            </a:r>
            <a:r>
              <a:rPr lang="en-US" altLang="ru-RU" sz="1800" b="1" dirty="0" err="1"/>
              <a:t>МэВ</a:t>
            </a:r>
            <a:r>
              <a:rPr lang="en-US" altLang="ru-RU" sz="1800" b="1" dirty="0"/>
              <a:t>        </a:t>
            </a:r>
            <a:br>
              <a:rPr lang="en-US" altLang="ru-RU" sz="1800" b="1" dirty="0"/>
            </a:br>
            <a:r>
              <a:rPr lang="en-US" altLang="ru-RU" sz="1800" b="1" dirty="0"/>
              <a:t>n + </a:t>
            </a:r>
            <a:r>
              <a:rPr lang="en-US" altLang="ru-RU" sz="1800" b="1" baseline="30000" dirty="0"/>
              <a:t>10</a:t>
            </a:r>
            <a:r>
              <a:rPr lang="en-US" altLang="ru-RU" sz="1800" b="1" dirty="0"/>
              <a:t>B</a:t>
            </a:r>
            <a:r>
              <a:rPr lang="ru-RU" altLang="ru-RU" sz="1800" b="1" dirty="0"/>
              <a:t>  </a:t>
            </a:r>
            <a:r>
              <a:rPr lang="ru-RU" altLang="ru-RU" sz="1800" b="1" dirty="0">
                <a:cs typeface="Times New Roman" panose="02020603050405020304" pitchFamily="18" charset="0"/>
              </a:rPr>
              <a:t>→</a:t>
            </a:r>
            <a:r>
              <a:rPr lang="en-US" altLang="ru-RU" sz="1800" b="1" dirty="0"/>
              <a:t> </a:t>
            </a:r>
            <a:r>
              <a:rPr lang="en-US" altLang="ru-RU" sz="1800" b="1" baseline="30000" dirty="0"/>
              <a:t>7</a:t>
            </a:r>
            <a:r>
              <a:rPr lang="en-US" altLang="ru-RU" sz="1800" b="1" dirty="0"/>
              <a:t>Li* + </a:t>
            </a:r>
            <a:r>
              <a:rPr lang="en-US" altLang="ru-RU" sz="1800" b="1" baseline="30000" dirty="0"/>
              <a:t>4</a:t>
            </a:r>
            <a:r>
              <a:rPr lang="en-US" altLang="ru-RU" sz="1800" b="1" dirty="0"/>
              <a:t>He</a:t>
            </a:r>
            <a:r>
              <a:rPr lang="ru-RU" altLang="ru-RU" sz="1800" b="1" dirty="0"/>
              <a:t> </a:t>
            </a:r>
            <a:r>
              <a:rPr lang="ru-RU" altLang="ru-RU" sz="1800" b="1" dirty="0">
                <a:cs typeface="Times New Roman" panose="02020603050405020304" pitchFamily="18" charset="0"/>
              </a:rPr>
              <a:t>→</a:t>
            </a:r>
            <a:r>
              <a:rPr lang="en-US" altLang="ru-RU" sz="1800" b="1" baseline="30000" dirty="0"/>
              <a:t>7</a:t>
            </a:r>
            <a:r>
              <a:rPr lang="en-US" altLang="ru-RU" sz="1800" b="1" dirty="0"/>
              <a:t>Li + </a:t>
            </a:r>
            <a:r>
              <a:rPr lang="en-US" altLang="ru-RU" sz="1800" b="1" baseline="30000" dirty="0"/>
              <a:t>4</a:t>
            </a:r>
            <a:r>
              <a:rPr lang="en-US" altLang="ru-RU" sz="1800" b="1" dirty="0"/>
              <a:t>He +</a:t>
            </a:r>
            <a:r>
              <a:rPr lang="ru-RU" altLang="ru-RU" sz="1800" b="1" dirty="0"/>
              <a:t> </a:t>
            </a:r>
            <a:r>
              <a:rPr lang="el-GR" altLang="ru-RU" sz="1800" b="1" dirty="0">
                <a:cs typeface="Times New Roman" panose="02020603050405020304" pitchFamily="18" charset="0"/>
              </a:rPr>
              <a:t>γ</a:t>
            </a:r>
            <a:r>
              <a:rPr lang="en-US" altLang="ru-RU" sz="1800" b="1" dirty="0"/>
              <a:t> (0.48 </a:t>
            </a:r>
            <a:r>
              <a:rPr lang="en-US" altLang="ru-RU" sz="1800" b="1" dirty="0" err="1"/>
              <a:t>МэВ</a:t>
            </a:r>
            <a:r>
              <a:rPr lang="en-US" altLang="ru-RU" sz="1800" b="1" dirty="0"/>
              <a:t>) +2.3 </a:t>
            </a:r>
            <a:r>
              <a:rPr lang="en-US" altLang="ru-RU" sz="1800" b="1" dirty="0" err="1"/>
              <a:t>МэВ</a:t>
            </a:r>
            <a:r>
              <a:rPr lang="en-US" altLang="ru-RU" sz="1800" b="1" dirty="0"/>
              <a:t>    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7872C-317C-0199-9DAA-B6C494C1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41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54991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Text Box 10"/>
          <p:cNvSpPr txBox="1">
            <a:spLocks noChangeArrowheads="1"/>
          </p:cNvSpPr>
          <p:nvPr/>
        </p:nvSpPr>
        <p:spPr bwMode="auto">
          <a:xfrm>
            <a:off x="2119313" y="238125"/>
            <a:ext cx="4891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rgbClr val="FF0000"/>
                </a:solidFill>
              </a:rPr>
              <a:t>Газонаполненные детекторы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804A6D8-3B14-EF01-9AE5-03CF28A0A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8" r="39965" b="19434"/>
          <a:stretch/>
        </p:blipFill>
        <p:spPr bwMode="auto">
          <a:xfrm>
            <a:off x="914400" y="1066800"/>
            <a:ext cx="6934200" cy="52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7BE3D3-F207-0EC5-41E0-12BF015ADBA9}"/>
              </a:ext>
            </a:extLst>
          </p:cNvPr>
          <p:cNvSpPr txBox="1"/>
          <p:nvPr/>
        </p:nvSpPr>
        <p:spPr>
          <a:xfrm rot="16200000">
            <a:off x="6881406" y="2716280"/>
            <a:ext cx="15255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accent6"/>
                </a:solidFill>
              </a:rPr>
              <a:t>Тлеющий разряд</a:t>
            </a:r>
            <a:endParaRPr lang="en-RU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BA005-AEE3-21DA-86FE-056A7CFB04BC}"/>
              </a:ext>
            </a:extLst>
          </p:cNvPr>
          <p:cNvSpPr txBox="1"/>
          <p:nvPr/>
        </p:nvSpPr>
        <p:spPr>
          <a:xfrm rot="16200000">
            <a:off x="4481900" y="4202179"/>
            <a:ext cx="2971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accent6"/>
                </a:solidFill>
              </a:rPr>
              <a:t>Ограниченная пропорциональность</a:t>
            </a:r>
            <a:endParaRPr lang="en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FA362-0645-9C64-4DA8-C3C3B3D93387}"/>
              </a:ext>
            </a:extLst>
          </p:cNvPr>
          <p:cNvSpPr txBox="1"/>
          <p:nvPr/>
        </p:nvSpPr>
        <p:spPr>
          <a:xfrm rot="16200000">
            <a:off x="367100" y="2481254"/>
            <a:ext cx="2971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accent6"/>
                </a:solidFill>
              </a:rPr>
              <a:t>Рекомбинация зарядов</a:t>
            </a:r>
            <a:endParaRPr lang="en-RU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16562-0527-3007-4E29-A39EE5EF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C3AA68-841D-459C-AD01-B8A882FD2255}" type="slidenum">
              <a:rPr lang="en-US" altLang="ru-RU" smtClean="0"/>
              <a:pPr>
                <a:defRPr/>
              </a:pPr>
              <a:t>42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54045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Газонаполненные детекторы</a:t>
            </a:r>
          </a:p>
        </p:txBody>
      </p:sp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609600" y="1012954"/>
            <a:ext cx="79248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rgbClr val="2D2D8A"/>
                </a:solidFill>
              </a:rPr>
              <a:t>Преимущества: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Низкая плотность ионизации,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Радиационная стойкость,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Цена.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altLang="ru-RU" sz="2200" b="1" dirty="0">
              <a:solidFill>
                <a:srgbClr val="2D2D8A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solidFill>
                  <a:srgbClr val="2D2D8A"/>
                </a:solidFill>
              </a:rPr>
              <a:t>Недостатки: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плотность газа низка и энергия, теряемая частицей в объёме детектора мала, что не позволяет эффективно регистрировать высокоэнергичные и </a:t>
            </a:r>
            <a:r>
              <a:rPr lang="ru-RU" altLang="ru-RU" sz="2200" b="1" dirty="0" err="1">
                <a:solidFill>
                  <a:srgbClr val="2D2D8A"/>
                </a:solidFill>
              </a:rPr>
              <a:t>слабоионизующие</a:t>
            </a:r>
            <a:r>
              <a:rPr lang="ru-RU" altLang="ru-RU" sz="2200" b="1" dirty="0">
                <a:solidFill>
                  <a:srgbClr val="2D2D8A"/>
                </a:solidFill>
              </a:rPr>
              <a:t> частицы,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энергия, необходимая для рождения пары электрон-ион в газе велика (</a:t>
            </a:r>
            <a:r>
              <a:rPr lang="ru-RU" altLang="ru-RU" sz="2200" b="1" dirty="0">
                <a:solidFill>
                  <a:srgbClr val="FF0000"/>
                </a:solidFill>
              </a:rPr>
              <a:t>30-40 эВ</a:t>
            </a:r>
            <a:r>
              <a:rPr lang="ru-RU" altLang="ru-RU" sz="2200" b="1" dirty="0">
                <a:solidFill>
                  <a:srgbClr val="2D2D8A"/>
                </a:solidFill>
              </a:rPr>
              <a:t>), что увеличивает относительные флуктуации числа зарядов и ухудшает энергетическое разрешение.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72E4C-40EC-64C4-E589-B0E6A705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43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68275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</a:rPr>
              <a:t>Общие свойства детекторов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Детекторы служат как для регистрации частиц, так и для определения их энергии, импульса, траектории движения частицы и других характеристик.</a:t>
            </a:r>
            <a:r>
              <a:rPr lang="ru-RU" altLang="ru-RU" sz="2400" dirty="0">
                <a:solidFill>
                  <a:srgbClr val="2D2D8A"/>
                </a:solidFill>
              </a:rPr>
              <a:t> </a:t>
            </a:r>
            <a:endParaRPr lang="en-US" altLang="ru-RU" sz="2400" dirty="0">
              <a:solidFill>
                <a:srgbClr val="2D2D8A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Детекторы фиксируют потерю энергии проходящей частицей.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Детекторы могут содержать преобразователи излучений.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Практически все детекторы вырабатывают  электрический импульс – сигнал детектора.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Электрические импульсы различаются амплитудой, длительностью и формой.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Информация с координатных детекторов, как правило, оцифровывается.</a:t>
            </a:r>
            <a:endParaRPr lang="ru-RU" altLang="ru-RU" dirty="0">
              <a:solidFill>
                <a:srgbClr val="2D2D8A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8B73C-971C-699F-128D-E9B9A341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5</a:t>
            </a:fld>
            <a:endParaRPr lang="en-US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590"/>
            <a:ext cx="8229600" cy="9906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Измеряемые величины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39190"/>
            <a:ext cx="4876800" cy="24384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Скорость счёта.</a:t>
            </a:r>
          </a:p>
          <a:p>
            <a:pPr eaLnBrk="1" hangingPunct="1"/>
            <a:r>
              <a:rPr lang="ru-RU" altLang="ru-RU" sz="28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Энергия частицы.</a:t>
            </a:r>
          </a:p>
          <a:p>
            <a:pPr eaLnBrk="1" hangingPunct="1"/>
            <a:r>
              <a:rPr lang="ru-RU" altLang="ru-RU" sz="28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Время между событиями.</a:t>
            </a:r>
          </a:p>
          <a:p>
            <a:pPr eaLnBrk="1" hangingPunct="1"/>
            <a:r>
              <a:rPr lang="ru-RU" altLang="ru-RU" sz="28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Координаты событий.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A072CB-DB93-FF1B-7CB5-A32451227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5623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3600" b="1" kern="0" dirty="0">
                <a:solidFill>
                  <a:srgbClr val="FF3300"/>
                </a:solidFill>
              </a:rPr>
              <a:t>Режимы измерений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63EE4D5-C7DD-2B6A-0670-C9AE32155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72000"/>
            <a:ext cx="792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ru-RU" sz="2800" b="1" kern="0" dirty="0">
                <a:solidFill>
                  <a:srgbClr val="2D2D8A"/>
                </a:solidFill>
              </a:rPr>
              <a:t>счётный (наличие импульса),</a:t>
            </a:r>
          </a:p>
          <a:p>
            <a:pPr eaLnBrk="1" hangingPunct="1"/>
            <a:r>
              <a:rPr lang="ru-RU" altLang="ru-RU" sz="2800" b="1" kern="0" dirty="0">
                <a:solidFill>
                  <a:srgbClr val="2D2D8A"/>
                </a:solidFill>
              </a:rPr>
              <a:t>спектрометрический (анализ параметров импульса – амплитуда, форма).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178C9-DA68-8530-C199-DA59CF6E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36839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95"/>
          <p:cNvSpPr>
            <a:spLocks noChangeArrowheads="1"/>
          </p:cNvSpPr>
          <p:nvPr/>
        </p:nvSpPr>
        <p:spPr bwMode="auto">
          <a:xfrm>
            <a:off x="2292350" y="5965825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b="1"/>
              <a:t> </a:t>
            </a:r>
            <a:endParaRPr lang="ru-RU" altLang="ru-RU" sz="2400"/>
          </a:p>
        </p:txBody>
      </p:sp>
      <p:sp>
        <p:nvSpPr>
          <p:cNvPr id="26628" name="Rectangle 58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28905"/>
            <a:ext cx="7772400" cy="6858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</a:rPr>
              <a:t>Характеристики детекторов</a:t>
            </a:r>
            <a:endParaRPr lang="ru-RU" altLang="ru-RU" sz="3600" dirty="0">
              <a:solidFill>
                <a:srgbClr val="FF0000"/>
              </a:solidFill>
            </a:endParaRPr>
          </a:p>
        </p:txBody>
      </p:sp>
      <p:sp>
        <p:nvSpPr>
          <p:cNvPr id="26629" name="Rectangle 59"/>
          <p:cNvSpPr>
            <a:spLocks noGrp="1" noChangeArrowheads="1"/>
          </p:cNvSpPr>
          <p:nvPr>
            <p:ph type="body" idx="4294967295"/>
          </p:nvPr>
        </p:nvSpPr>
        <p:spPr>
          <a:xfrm>
            <a:off x="1257300" y="1371600"/>
            <a:ext cx="6629400" cy="3733800"/>
          </a:xfrm>
        </p:spPr>
        <p:txBody>
          <a:bodyPr/>
          <a:lstStyle/>
          <a:p>
            <a:r>
              <a:rPr lang="ru-RU" altLang="ru-RU" sz="2400" b="1" dirty="0">
                <a:solidFill>
                  <a:srgbClr val="2D2D8A"/>
                </a:solidFill>
              </a:rPr>
              <a:t>способность к счёту частиц,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возможность определения энергии,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возможность определения координаты,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быстродействие,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временные,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возможность дискриминации частиц,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эксплуатационные,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стоимостные.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4A820-1940-B8C0-CB95-215544E3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7</a:t>
            </a:fld>
            <a:endParaRPr lang="en-US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95"/>
          <p:cNvSpPr>
            <a:spLocks noChangeArrowheads="1"/>
          </p:cNvSpPr>
          <p:nvPr/>
        </p:nvSpPr>
        <p:spPr bwMode="auto">
          <a:xfrm>
            <a:off x="2292350" y="5965825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b="1"/>
              <a:t> </a:t>
            </a:r>
            <a:endParaRPr lang="ru-RU" altLang="ru-RU" sz="240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E3112C8-D552-DD1D-C6D1-E88EDD9EC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566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3600" b="1" kern="0" dirty="0">
                <a:solidFill>
                  <a:srgbClr val="FF3300"/>
                </a:solidFill>
              </a:rPr>
              <a:t>Анализ параметров импульсов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2347527-D635-58CE-F273-4552FBB03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78668"/>
            <a:ext cx="7772400" cy="108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ru-RU" sz="2400" b="1" kern="0" dirty="0">
                <a:solidFill>
                  <a:srgbClr val="2D2D8A"/>
                </a:solidFill>
              </a:rPr>
              <a:t>аппаратный (скорость, «простота»).</a:t>
            </a:r>
          </a:p>
          <a:p>
            <a:pPr eaLnBrk="1" hangingPunct="1"/>
            <a:r>
              <a:rPr lang="ru-RU" altLang="ru-RU" sz="2400" b="1" kern="0" dirty="0">
                <a:solidFill>
                  <a:srgbClr val="2D2D8A"/>
                </a:solidFill>
              </a:rPr>
              <a:t>цифровой (гибкость)</a:t>
            </a:r>
            <a:r>
              <a:rPr lang="en-US" altLang="ru-RU" sz="2400" b="1" kern="0" dirty="0">
                <a:solidFill>
                  <a:srgbClr val="2D2D8A"/>
                </a:solidFill>
              </a:rPr>
              <a:t>:</a:t>
            </a:r>
            <a:endParaRPr lang="ru-RU" altLang="ru-RU" sz="2400" b="1" kern="0" dirty="0">
              <a:solidFill>
                <a:srgbClr val="2D2D8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4A820-1940-B8C0-CB95-215544E3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8</a:t>
            </a:fld>
            <a:endParaRPr lang="en-US" alt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21EBC-30CC-A07E-AE07-DC332BAC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2621"/>
            <a:ext cx="5867400" cy="4795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59781-4DA9-9AE9-13D2-2372AD2B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37" y="2062621"/>
            <a:ext cx="4724763" cy="25571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06A15-103B-B711-9DC9-2A733EDC544F}"/>
              </a:ext>
            </a:extLst>
          </p:cNvPr>
          <p:cNvCxnSpPr/>
          <p:nvPr/>
        </p:nvCxnSpPr>
        <p:spPr>
          <a:xfrm flipV="1">
            <a:off x="3581400" y="4038600"/>
            <a:ext cx="457200" cy="685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1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61"/>
            <a:ext cx="8229600" cy="657818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Накопление данных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17522"/>
            <a:ext cx="4419600" cy="490707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Предварительный отбор.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Скорость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накопления.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Ёмкость.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Сортировка и базы данных.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Надёжность.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Возможность контроля 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“on-line”.</a:t>
            </a:r>
            <a:endParaRPr lang="ru-RU" altLang="ru-RU" sz="2600" b="1" dirty="0">
              <a:solidFill>
                <a:srgbClr val="2D2D8A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Скорость чтения.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Долговременная надёжность.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Резервное копирование.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Стоимость.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8C85EF-AE31-0322-69FC-68E61B73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489" y="6522157"/>
            <a:ext cx="609600" cy="304800"/>
          </a:xfrm>
        </p:spPr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9</a:t>
            </a:fld>
            <a:endParaRPr lang="en-US" altLang="ru-RU"/>
          </a:p>
        </p:txBody>
      </p:sp>
      <p:pic>
        <p:nvPicPr>
          <p:cNvPr id="1026" name="Picture 2" descr="Tackling big data challenges for next-generation experiments – UKRI">
            <a:extLst>
              <a:ext uri="{FF2B5EF4-FFF2-40B4-BE49-F238E27FC236}">
                <a16:creationId xmlns:a16="http://schemas.microsoft.com/office/drawing/2014/main" id="{72E85BBD-DF82-5FF0-2494-AC6DBA79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64" y="1038818"/>
            <a:ext cx="4036814" cy="269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ing | CERN">
            <a:extLst>
              <a:ext uri="{FF2B5EF4-FFF2-40B4-BE49-F238E27FC236}">
                <a16:creationId xmlns:a16="http://schemas.microsoft.com/office/drawing/2014/main" id="{DCE6918C-9716-04B2-FD33-07F34F8B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86" y="3882427"/>
            <a:ext cx="4036814" cy="27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240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8087</TotalTime>
  <Words>2714</Words>
  <Application>Microsoft Macintosh PowerPoint</Application>
  <PresentationFormat>On-screen Show (4:3)</PresentationFormat>
  <Paragraphs>266</Paragraphs>
  <Slides>43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Symbol</vt:lpstr>
      <vt:lpstr>Times New Roman</vt:lpstr>
      <vt:lpstr>Wingdings</vt:lpstr>
      <vt:lpstr>Default Design</vt:lpstr>
      <vt:lpstr>CorelDRAW</vt:lpstr>
      <vt:lpstr>Детекторы частиц I</vt:lpstr>
      <vt:lpstr>Детекторы</vt:lpstr>
      <vt:lpstr>Нобелевские премии по физике за разработку детекторов</vt:lpstr>
      <vt:lpstr>Нобелевские премии по физике за разработку детекторов</vt:lpstr>
      <vt:lpstr>Общие свойства детекторов</vt:lpstr>
      <vt:lpstr>Измеряемые величины</vt:lpstr>
      <vt:lpstr>Характеристики детекторов</vt:lpstr>
      <vt:lpstr>PowerPoint Presentation</vt:lpstr>
      <vt:lpstr>Накопление данных</vt:lpstr>
      <vt:lpstr>Взаимодействие частиц с веществом</vt:lpstr>
      <vt:lpstr>PowerPoint Presentation</vt:lpstr>
      <vt:lpstr>Удельные ионизационные потери энергии заряженной частицей</vt:lpstr>
      <vt:lpstr>Удельные ионизационные потери энергии заряженной частицей</vt:lpstr>
      <vt:lpstr>Удельные ионизационные потери энергии заряженной частицей</vt:lpstr>
      <vt:lpstr>Передача энергии радиации веществу (кривая Брэгга)</vt:lpstr>
      <vt:lpstr>Кривые Брэгга для протонов</vt:lpstr>
      <vt:lpstr>Пробег заряженной частицы</vt:lpstr>
      <vt:lpstr>PowerPoint Presentation</vt:lpstr>
      <vt:lpstr>Взаимодействие  электронов с веществом</vt:lpstr>
      <vt:lpstr>Взаимодействие γ - квантов  с веществом</vt:lpstr>
      <vt:lpstr>Взаимодействие γ - квантов  с веществом</vt:lpstr>
      <vt:lpstr>Взаимодействие g - квантов  с веществом</vt:lpstr>
      <vt:lpstr>Детекторы частиц</vt:lpstr>
      <vt:lpstr>Трековые и координатные детекторы</vt:lpstr>
      <vt:lpstr>Трековые и координатные детекторы</vt:lpstr>
      <vt:lpstr>Ядерные фотоэмульсии</vt:lpstr>
      <vt:lpstr>Ядерные фотоэмульсии</vt:lpstr>
      <vt:lpstr>Треки от СТЭ?</vt:lpstr>
      <vt:lpstr>Эмульсионная камера</vt:lpstr>
      <vt:lpstr>PowerPoint Presentation</vt:lpstr>
      <vt:lpstr>Камера Вильсона</vt:lpstr>
      <vt:lpstr>Пузырьковая камера</vt:lpstr>
      <vt:lpstr>Детекторы ионизационного типа</vt:lpstr>
      <vt:lpstr>Электроскоп</vt:lpstr>
      <vt:lpstr>Детекторы ионизационного типа</vt:lpstr>
      <vt:lpstr>Детекторы ионизационного типа (Газонаполненные детекторы)</vt:lpstr>
      <vt:lpstr>Ионизационные камеры</vt:lpstr>
      <vt:lpstr>Ионизационные камеры</vt:lpstr>
      <vt:lpstr>Газонаполненные детекторы</vt:lpstr>
      <vt:lpstr>Пропорциональный счётчик</vt:lpstr>
      <vt:lpstr>Регистрация нейтронов</vt:lpstr>
      <vt:lpstr>PowerPoint Presentation</vt:lpstr>
      <vt:lpstr>Газонаполненные детекторы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Yakushev</dc:creator>
  <cp:lastModifiedBy>Andrey Isaev</cp:lastModifiedBy>
  <cp:revision>360</cp:revision>
  <cp:lastPrinted>2001-03-15T17:35:28Z</cp:lastPrinted>
  <dcterms:created xsi:type="dcterms:W3CDTF">2001-10-26T22:02:03Z</dcterms:created>
  <dcterms:modified xsi:type="dcterms:W3CDTF">2024-03-28T10:00:00Z</dcterms:modified>
</cp:coreProperties>
</file>